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640" r:id="rId2"/>
    <p:sldId id="802" r:id="rId3"/>
    <p:sldId id="803" r:id="rId4"/>
    <p:sldId id="783" r:id="rId5"/>
    <p:sldId id="702" r:id="rId6"/>
    <p:sldId id="788" r:id="rId7"/>
    <p:sldId id="625" r:id="rId8"/>
    <p:sldId id="628" r:id="rId9"/>
    <p:sldId id="630" r:id="rId10"/>
    <p:sldId id="796" r:id="rId11"/>
    <p:sldId id="797" r:id="rId12"/>
    <p:sldId id="798" r:id="rId13"/>
    <p:sldId id="799" r:id="rId14"/>
    <p:sldId id="629" r:id="rId15"/>
    <p:sldId id="631" r:id="rId16"/>
    <p:sldId id="801" r:id="rId17"/>
    <p:sldId id="800" r:id="rId18"/>
    <p:sldId id="632" r:id="rId19"/>
    <p:sldId id="626" r:id="rId20"/>
    <p:sldId id="627" r:id="rId21"/>
    <p:sldId id="789" r:id="rId22"/>
    <p:sldId id="644" r:id="rId23"/>
    <p:sldId id="777" r:id="rId24"/>
    <p:sldId id="633" r:id="rId25"/>
    <p:sldId id="634" r:id="rId26"/>
    <p:sldId id="779" r:id="rId27"/>
    <p:sldId id="804" r:id="rId28"/>
    <p:sldId id="619" r:id="rId29"/>
    <p:sldId id="778" r:id="rId30"/>
    <p:sldId id="636" r:id="rId31"/>
    <p:sldId id="639" r:id="rId32"/>
    <p:sldId id="785" r:id="rId33"/>
    <p:sldId id="729" r:id="rId34"/>
    <p:sldId id="781" r:id="rId35"/>
    <p:sldId id="637" r:id="rId36"/>
    <p:sldId id="790" r:id="rId37"/>
    <p:sldId id="537" r:id="rId38"/>
    <p:sldId id="638" r:id="rId39"/>
    <p:sldId id="793" r:id="rId40"/>
    <p:sldId id="541" r:id="rId41"/>
    <p:sldId id="728" r:id="rId42"/>
    <p:sldId id="792" r:id="rId43"/>
    <p:sldId id="795" r:id="rId44"/>
  </p:sldIdLst>
  <p:sldSz cx="16257588" cy="9144000"/>
  <p:notesSz cx="6858000" cy="9144000"/>
  <p:defaultTextStyle>
    <a:defPPr>
      <a:defRPr lang="en-US"/>
    </a:defPPr>
    <a:lvl1pPr marL="0" algn="l" defTabSz="725759" rtl="0" eaLnBrk="1" latinLnBrk="0" hangingPunct="1">
      <a:defRPr sz="2900" kern="1200">
        <a:solidFill>
          <a:schemeClr val="tx1"/>
        </a:solidFill>
        <a:latin typeface="+mn-lt"/>
        <a:ea typeface="+mn-ea"/>
        <a:cs typeface="+mn-cs"/>
      </a:defRPr>
    </a:lvl1pPr>
    <a:lvl2pPr marL="725759" algn="l" defTabSz="725759" rtl="0" eaLnBrk="1" latinLnBrk="0" hangingPunct="1">
      <a:defRPr sz="2900" kern="1200">
        <a:solidFill>
          <a:schemeClr val="tx1"/>
        </a:solidFill>
        <a:latin typeface="+mn-lt"/>
        <a:ea typeface="+mn-ea"/>
        <a:cs typeface="+mn-cs"/>
      </a:defRPr>
    </a:lvl2pPr>
    <a:lvl3pPr marL="1451519" algn="l" defTabSz="725759" rtl="0" eaLnBrk="1" latinLnBrk="0" hangingPunct="1">
      <a:defRPr sz="2900" kern="1200">
        <a:solidFill>
          <a:schemeClr val="tx1"/>
        </a:solidFill>
        <a:latin typeface="+mn-lt"/>
        <a:ea typeface="+mn-ea"/>
        <a:cs typeface="+mn-cs"/>
      </a:defRPr>
    </a:lvl3pPr>
    <a:lvl4pPr marL="2177278" algn="l" defTabSz="725759" rtl="0" eaLnBrk="1" latinLnBrk="0" hangingPunct="1">
      <a:defRPr sz="2900" kern="1200">
        <a:solidFill>
          <a:schemeClr val="tx1"/>
        </a:solidFill>
        <a:latin typeface="+mn-lt"/>
        <a:ea typeface="+mn-ea"/>
        <a:cs typeface="+mn-cs"/>
      </a:defRPr>
    </a:lvl4pPr>
    <a:lvl5pPr marL="2903037" algn="l" defTabSz="725759" rtl="0" eaLnBrk="1" latinLnBrk="0" hangingPunct="1">
      <a:defRPr sz="2900" kern="1200">
        <a:solidFill>
          <a:schemeClr val="tx1"/>
        </a:solidFill>
        <a:latin typeface="+mn-lt"/>
        <a:ea typeface="+mn-ea"/>
        <a:cs typeface="+mn-cs"/>
      </a:defRPr>
    </a:lvl5pPr>
    <a:lvl6pPr marL="3628796" algn="l" defTabSz="725759" rtl="0" eaLnBrk="1" latinLnBrk="0" hangingPunct="1">
      <a:defRPr sz="2900" kern="1200">
        <a:solidFill>
          <a:schemeClr val="tx1"/>
        </a:solidFill>
        <a:latin typeface="+mn-lt"/>
        <a:ea typeface="+mn-ea"/>
        <a:cs typeface="+mn-cs"/>
      </a:defRPr>
    </a:lvl6pPr>
    <a:lvl7pPr marL="4354556" algn="l" defTabSz="725759" rtl="0" eaLnBrk="1" latinLnBrk="0" hangingPunct="1">
      <a:defRPr sz="2900" kern="1200">
        <a:solidFill>
          <a:schemeClr val="tx1"/>
        </a:solidFill>
        <a:latin typeface="+mn-lt"/>
        <a:ea typeface="+mn-ea"/>
        <a:cs typeface="+mn-cs"/>
      </a:defRPr>
    </a:lvl7pPr>
    <a:lvl8pPr marL="5080315" algn="l" defTabSz="725759" rtl="0" eaLnBrk="1" latinLnBrk="0" hangingPunct="1">
      <a:defRPr sz="2900" kern="1200">
        <a:solidFill>
          <a:schemeClr val="tx1"/>
        </a:solidFill>
        <a:latin typeface="+mn-lt"/>
        <a:ea typeface="+mn-ea"/>
        <a:cs typeface="+mn-cs"/>
      </a:defRPr>
    </a:lvl8pPr>
    <a:lvl9pPr marL="5806074" algn="l" defTabSz="725759"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8" userDrawn="1">
          <p15:clr>
            <a:srgbClr val="A4A3A4"/>
          </p15:clr>
        </p15:guide>
        <p15:guide id="2" pos="5121"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DAFF"/>
    <a:srgbClr val="6D9FE6"/>
    <a:srgbClr val="CDCFDD"/>
    <a:srgbClr val="E0E44A"/>
    <a:srgbClr val="FF40FF"/>
    <a:srgbClr val="00D241"/>
    <a:srgbClr val="FFD579"/>
    <a:srgbClr val="172E56"/>
    <a:srgbClr val="AF0F20"/>
    <a:srgbClr val="A714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68"/>
    <p:restoredTop sz="88668" autoAdjust="0"/>
  </p:normalViewPr>
  <p:slideViewPr>
    <p:cSldViewPr snapToGrid="0" snapToObjects="1" showGuides="1">
      <p:cViewPr varScale="1">
        <p:scale>
          <a:sx n="80" d="100"/>
          <a:sy n="80" d="100"/>
        </p:scale>
        <p:origin x="232" y="544"/>
      </p:cViewPr>
      <p:guideLst>
        <p:guide orient="horz" pos="2088"/>
        <p:guide pos="5121"/>
      </p:guideLst>
    </p:cSldViewPr>
  </p:slideViewPr>
  <p:outlineViewPr>
    <p:cViewPr>
      <p:scale>
        <a:sx n="33" d="100"/>
        <a:sy n="33" d="100"/>
      </p:scale>
      <p:origin x="-32" y="0"/>
    </p:cViewPr>
  </p:outlineViewPr>
  <p:notesTextViewPr>
    <p:cViewPr>
      <p:scale>
        <a:sx n="100" d="100"/>
        <a:sy n="100" d="100"/>
      </p:scale>
      <p:origin x="0" y="0"/>
    </p:cViewPr>
  </p:notesTextViewPr>
  <p:sorterViewPr>
    <p:cViewPr>
      <p:scale>
        <a:sx n="20" d="100"/>
        <a:sy n="20" d="100"/>
      </p:scale>
      <p:origin x="0" y="24456"/>
    </p:cViewPr>
  </p:sorterViewPr>
  <p:notesViewPr>
    <p:cSldViewPr snapToGrid="0" snapToObjects="1" showGuides="1">
      <p:cViewPr varScale="1">
        <p:scale>
          <a:sx n="105" d="100"/>
          <a:sy n="105" d="100"/>
        </p:scale>
        <p:origin x="3064" y="2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247396-DFAD-364D-B7D3-F6A4F7459F64}" type="datetimeFigureOut">
              <a:rPr lang="en-US" smtClean="0"/>
              <a:t>8/21/26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4DBD6E-E6E7-4E43-8B4E-F5A5C7AA33C4}" type="slidenum">
              <a:rPr lang="en-US" smtClean="0"/>
              <a:t>‹#›</a:t>
            </a:fld>
            <a:endParaRPr lang="en-US"/>
          </a:p>
        </p:txBody>
      </p:sp>
    </p:spTree>
    <p:extLst>
      <p:ext uri="{BB962C8B-B14F-4D97-AF65-F5344CB8AC3E}">
        <p14:creationId xmlns:p14="http://schemas.microsoft.com/office/powerpoint/2010/main" val="12990268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1</a:t>
            </a:fld>
            <a:endParaRPr lang="en-US"/>
          </a:p>
        </p:txBody>
      </p:sp>
    </p:spTree>
    <p:extLst>
      <p:ext uri="{BB962C8B-B14F-4D97-AF65-F5344CB8AC3E}">
        <p14:creationId xmlns:p14="http://schemas.microsoft.com/office/powerpoint/2010/main" val="3616778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BEE67-2E5D-776E-80F5-C4474590D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82463-436A-5796-72B0-0B4CE2CB2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05235-392B-D3DC-D517-CBF5063AD630}"/>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AA2825DB-99DD-8762-0125-E5E84AEC6E16}"/>
              </a:ext>
            </a:extLst>
          </p:cNvPr>
          <p:cNvSpPr>
            <a:spLocks noGrp="1"/>
          </p:cNvSpPr>
          <p:nvPr>
            <p:ph type="sldNum" sz="quarter" idx="10"/>
          </p:nvPr>
        </p:nvSpPr>
        <p:spPr/>
        <p:txBody>
          <a:bodyPr/>
          <a:lstStyle/>
          <a:p>
            <a:fld id="{064DBD6E-E6E7-4E43-8B4E-F5A5C7AA33C4}" type="slidenum">
              <a:rPr lang="en-US" smtClean="0"/>
              <a:t>10</a:t>
            </a:fld>
            <a:endParaRPr lang="en-US"/>
          </a:p>
        </p:txBody>
      </p:sp>
    </p:spTree>
    <p:extLst>
      <p:ext uri="{BB962C8B-B14F-4D97-AF65-F5344CB8AC3E}">
        <p14:creationId xmlns:p14="http://schemas.microsoft.com/office/powerpoint/2010/main" val="504783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E0B9-38C2-3FB5-F7A2-BC280DB65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B70EC-7991-2F42-A3B2-027E131EC3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21F803-20D8-85C3-C8E4-4A756018437B}"/>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7B207645-AE08-DACB-4BD4-10A2950E8F42}"/>
              </a:ext>
            </a:extLst>
          </p:cNvPr>
          <p:cNvSpPr>
            <a:spLocks noGrp="1"/>
          </p:cNvSpPr>
          <p:nvPr>
            <p:ph type="sldNum" sz="quarter" idx="10"/>
          </p:nvPr>
        </p:nvSpPr>
        <p:spPr/>
        <p:txBody>
          <a:bodyPr/>
          <a:lstStyle/>
          <a:p>
            <a:fld id="{064DBD6E-E6E7-4E43-8B4E-F5A5C7AA33C4}" type="slidenum">
              <a:rPr lang="en-US" smtClean="0"/>
              <a:t>11</a:t>
            </a:fld>
            <a:endParaRPr lang="en-US"/>
          </a:p>
        </p:txBody>
      </p:sp>
    </p:spTree>
    <p:extLst>
      <p:ext uri="{BB962C8B-B14F-4D97-AF65-F5344CB8AC3E}">
        <p14:creationId xmlns:p14="http://schemas.microsoft.com/office/powerpoint/2010/main" val="853428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CC45E-2F7E-4047-BA3F-1CCD911CA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09777-6C37-2249-83C0-DF816C3FF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3BBAB-6FD0-4EFA-82FF-D3058CEABDBB}"/>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2EA96AE4-C808-DCDF-D9A8-6025EA7240BB}"/>
              </a:ext>
            </a:extLst>
          </p:cNvPr>
          <p:cNvSpPr>
            <a:spLocks noGrp="1"/>
          </p:cNvSpPr>
          <p:nvPr>
            <p:ph type="sldNum" sz="quarter" idx="10"/>
          </p:nvPr>
        </p:nvSpPr>
        <p:spPr/>
        <p:txBody>
          <a:bodyPr/>
          <a:lstStyle/>
          <a:p>
            <a:fld id="{064DBD6E-E6E7-4E43-8B4E-F5A5C7AA33C4}" type="slidenum">
              <a:rPr lang="en-US" smtClean="0"/>
              <a:t>12</a:t>
            </a:fld>
            <a:endParaRPr lang="en-US"/>
          </a:p>
        </p:txBody>
      </p:sp>
    </p:spTree>
    <p:extLst>
      <p:ext uri="{BB962C8B-B14F-4D97-AF65-F5344CB8AC3E}">
        <p14:creationId xmlns:p14="http://schemas.microsoft.com/office/powerpoint/2010/main" val="2724067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981CA-8BB1-7ED6-53A7-45F96ED34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9B684-7FAE-C621-B2FE-3DB9CFFCE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01354F-85E0-9B34-A60B-4BAA86C88EA7}"/>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CF39D81E-188C-73BC-5512-49FDEF88C3C7}"/>
              </a:ext>
            </a:extLst>
          </p:cNvPr>
          <p:cNvSpPr>
            <a:spLocks noGrp="1"/>
          </p:cNvSpPr>
          <p:nvPr>
            <p:ph type="sldNum" sz="quarter" idx="10"/>
          </p:nvPr>
        </p:nvSpPr>
        <p:spPr/>
        <p:txBody>
          <a:bodyPr/>
          <a:lstStyle/>
          <a:p>
            <a:fld id="{064DBD6E-E6E7-4E43-8B4E-F5A5C7AA33C4}" type="slidenum">
              <a:rPr lang="en-US" smtClean="0"/>
              <a:t>13</a:t>
            </a:fld>
            <a:endParaRPr lang="en-US"/>
          </a:p>
        </p:txBody>
      </p:sp>
    </p:spTree>
    <p:extLst>
      <p:ext uri="{BB962C8B-B14F-4D97-AF65-F5344CB8AC3E}">
        <p14:creationId xmlns:p14="http://schemas.microsoft.com/office/powerpoint/2010/main" val="1472787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14</a:t>
            </a:fld>
            <a:endParaRPr lang="en-US"/>
          </a:p>
        </p:txBody>
      </p:sp>
    </p:spTree>
    <p:extLst>
      <p:ext uri="{BB962C8B-B14F-4D97-AF65-F5344CB8AC3E}">
        <p14:creationId xmlns:p14="http://schemas.microsoft.com/office/powerpoint/2010/main" val="3637433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15</a:t>
            </a:fld>
            <a:endParaRPr lang="en-US"/>
          </a:p>
        </p:txBody>
      </p:sp>
    </p:spTree>
    <p:extLst>
      <p:ext uri="{BB962C8B-B14F-4D97-AF65-F5344CB8AC3E}">
        <p14:creationId xmlns:p14="http://schemas.microsoft.com/office/powerpoint/2010/main" val="1184888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0222-AD02-4A2B-2B44-C863D7CDA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E1103-B8C1-C81E-C72B-3AA18DFD4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113967-CE3F-9517-9C10-C458DE13C360}"/>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845A2D94-60BD-C393-C67D-31A922FD06B6}"/>
              </a:ext>
            </a:extLst>
          </p:cNvPr>
          <p:cNvSpPr>
            <a:spLocks noGrp="1"/>
          </p:cNvSpPr>
          <p:nvPr>
            <p:ph type="sldNum" sz="quarter" idx="10"/>
          </p:nvPr>
        </p:nvSpPr>
        <p:spPr/>
        <p:txBody>
          <a:bodyPr/>
          <a:lstStyle/>
          <a:p>
            <a:fld id="{064DBD6E-E6E7-4E43-8B4E-F5A5C7AA33C4}" type="slidenum">
              <a:rPr lang="en-US" smtClean="0"/>
              <a:t>16</a:t>
            </a:fld>
            <a:endParaRPr lang="en-US"/>
          </a:p>
        </p:txBody>
      </p:sp>
    </p:spTree>
    <p:extLst>
      <p:ext uri="{BB962C8B-B14F-4D97-AF65-F5344CB8AC3E}">
        <p14:creationId xmlns:p14="http://schemas.microsoft.com/office/powerpoint/2010/main" val="875708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F9E8-691C-D620-99B9-4A5D3360DB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FD0CE-DE65-453A-8D8B-E55B1C8EF6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2F4458-2A66-A1A3-488F-A1C195215EF9}"/>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EEF6592C-9DDD-0938-3B01-549617D958AF}"/>
              </a:ext>
            </a:extLst>
          </p:cNvPr>
          <p:cNvSpPr>
            <a:spLocks noGrp="1"/>
          </p:cNvSpPr>
          <p:nvPr>
            <p:ph type="sldNum" sz="quarter" idx="10"/>
          </p:nvPr>
        </p:nvSpPr>
        <p:spPr/>
        <p:txBody>
          <a:bodyPr/>
          <a:lstStyle/>
          <a:p>
            <a:fld id="{064DBD6E-E6E7-4E43-8B4E-F5A5C7AA33C4}" type="slidenum">
              <a:rPr lang="en-US" smtClean="0"/>
              <a:t>17</a:t>
            </a:fld>
            <a:endParaRPr lang="en-US"/>
          </a:p>
        </p:txBody>
      </p:sp>
    </p:spTree>
    <p:extLst>
      <p:ext uri="{BB962C8B-B14F-4D97-AF65-F5344CB8AC3E}">
        <p14:creationId xmlns:p14="http://schemas.microsoft.com/office/powerpoint/2010/main" val="21389987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18</a:t>
            </a:fld>
            <a:endParaRPr lang="en-US"/>
          </a:p>
        </p:txBody>
      </p:sp>
    </p:spTree>
    <p:extLst>
      <p:ext uri="{BB962C8B-B14F-4D97-AF65-F5344CB8AC3E}">
        <p14:creationId xmlns:p14="http://schemas.microsoft.com/office/powerpoint/2010/main" val="3157001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367D8-E7B7-7289-DFA2-59843ACA6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9790F-5905-26A4-8DB7-CE91CB373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054D2-C3EE-6330-D496-D2C8AAB82743}"/>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2C7CB608-FA88-9F17-3094-64AD6BAD68DD}"/>
              </a:ext>
            </a:extLst>
          </p:cNvPr>
          <p:cNvSpPr>
            <a:spLocks noGrp="1"/>
          </p:cNvSpPr>
          <p:nvPr>
            <p:ph type="sldNum" sz="quarter" idx="10"/>
          </p:nvPr>
        </p:nvSpPr>
        <p:spPr/>
        <p:txBody>
          <a:bodyPr/>
          <a:lstStyle/>
          <a:p>
            <a:fld id="{064DBD6E-E6E7-4E43-8B4E-F5A5C7AA33C4}" type="slidenum">
              <a:rPr lang="en-US" smtClean="0"/>
              <a:t>19</a:t>
            </a:fld>
            <a:endParaRPr lang="en-US"/>
          </a:p>
        </p:txBody>
      </p:sp>
    </p:spTree>
    <p:extLst>
      <p:ext uri="{BB962C8B-B14F-4D97-AF65-F5344CB8AC3E}">
        <p14:creationId xmlns:p14="http://schemas.microsoft.com/office/powerpoint/2010/main" val="3875167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0A38-AECC-FF14-C656-33B424A79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4AED4-373F-A7A5-1FB5-3D84F4C59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A13372-8FE0-1CFF-4E20-014838EB8BF0}"/>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B076C125-8C06-88F3-260C-9160B8B87128}"/>
              </a:ext>
            </a:extLst>
          </p:cNvPr>
          <p:cNvSpPr>
            <a:spLocks noGrp="1"/>
          </p:cNvSpPr>
          <p:nvPr>
            <p:ph type="sldNum" sz="quarter" idx="10"/>
          </p:nvPr>
        </p:nvSpPr>
        <p:spPr/>
        <p:txBody>
          <a:bodyPr/>
          <a:lstStyle/>
          <a:p>
            <a:fld id="{064DBD6E-E6E7-4E43-8B4E-F5A5C7AA33C4}" type="slidenum">
              <a:rPr lang="en-US" smtClean="0"/>
              <a:t>2</a:t>
            </a:fld>
            <a:endParaRPr lang="en-US"/>
          </a:p>
        </p:txBody>
      </p:sp>
    </p:spTree>
    <p:extLst>
      <p:ext uri="{BB962C8B-B14F-4D97-AF65-F5344CB8AC3E}">
        <p14:creationId xmlns:p14="http://schemas.microsoft.com/office/powerpoint/2010/main" val="1846501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5BDF9-F6E4-B650-EC88-7B3A832F5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F0E6D-BFE1-5C44-8B9E-752FC19DA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E0A996-8EA0-7344-2D0F-68964637B6D1}"/>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C28E89DC-A6D8-846B-5404-1A410A9C5BE4}"/>
              </a:ext>
            </a:extLst>
          </p:cNvPr>
          <p:cNvSpPr>
            <a:spLocks noGrp="1"/>
          </p:cNvSpPr>
          <p:nvPr>
            <p:ph type="sldNum" sz="quarter" idx="10"/>
          </p:nvPr>
        </p:nvSpPr>
        <p:spPr/>
        <p:txBody>
          <a:bodyPr/>
          <a:lstStyle/>
          <a:p>
            <a:fld id="{064DBD6E-E6E7-4E43-8B4E-F5A5C7AA33C4}" type="slidenum">
              <a:rPr lang="en-US" smtClean="0"/>
              <a:t>20</a:t>
            </a:fld>
            <a:endParaRPr lang="en-US"/>
          </a:p>
        </p:txBody>
      </p:sp>
    </p:spTree>
    <p:extLst>
      <p:ext uri="{BB962C8B-B14F-4D97-AF65-F5344CB8AC3E}">
        <p14:creationId xmlns:p14="http://schemas.microsoft.com/office/powerpoint/2010/main" val="395380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F9D8D-1DC7-510D-485B-7F844B8D9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BA2F8-7835-325F-7D45-7EE67A019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13A49-B6B8-4874-8EF5-1B204E1559E1}"/>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2F108921-CC50-7EB6-76C3-9F1064570145}"/>
              </a:ext>
            </a:extLst>
          </p:cNvPr>
          <p:cNvSpPr>
            <a:spLocks noGrp="1"/>
          </p:cNvSpPr>
          <p:nvPr>
            <p:ph type="sldNum" sz="quarter" idx="10"/>
          </p:nvPr>
        </p:nvSpPr>
        <p:spPr/>
        <p:txBody>
          <a:bodyPr/>
          <a:lstStyle/>
          <a:p>
            <a:fld id="{064DBD6E-E6E7-4E43-8B4E-F5A5C7AA33C4}" type="slidenum">
              <a:rPr lang="en-US" smtClean="0"/>
              <a:t>21</a:t>
            </a:fld>
            <a:endParaRPr lang="en-US"/>
          </a:p>
        </p:txBody>
      </p:sp>
    </p:spTree>
    <p:extLst>
      <p:ext uri="{BB962C8B-B14F-4D97-AF65-F5344CB8AC3E}">
        <p14:creationId xmlns:p14="http://schemas.microsoft.com/office/powerpoint/2010/main" val="3369704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22</a:t>
            </a:fld>
            <a:endParaRPr lang="en-US"/>
          </a:p>
        </p:txBody>
      </p:sp>
    </p:spTree>
    <p:extLst>
      <p:ext uri="{BB962C8B-B14F-4D97-AF65-F5344CB8AC3E}">
        <p14:creationId xmlns:p14="http://schemas.microsoft.com/office/powerpoint/2010/main" val="3718768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23</a:t>
            </a:fld>
            <a:endParaRPr lang="en-US"/>
          </a:p>
        </p:txBody>
      </p:sp>
    </p:spTree>
    <p:extLst>
      <p:ext uri="{BB962C8B-B14F-4D97-AF65-F5344CB8AC3E}">
        <p14:creationId xmlns:p14="http://schemas.microsoft.com/office/powerpoint/2010/main" val="3364359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24</a:t>
            </a:fld>
            <a:endParaRPr lang="en-US"/>
          </a:p>
        </p:txBody>
      </p:sp>
    </p:spTree>
    <p:extLst>
      <p:ext uri="{BB962C8B-B14F-4D97-AF65-F5344CB8AC3E}">
        <p14:creationId xmlns:p14="http://schemas.microsoft.com/office/powerpoint/2010/main" val="4061011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25</a:t>
            </a:fld>
            <a:endParaRPr lang="en-US"/>
          </a:p>
        </p:txBody>
      </p:sp>
    </p:spTree>
    <p:extLst>
      <p:ext uri="{BB962C8B-B14F-4D97-AF65-F5344CB8AC3E}">
        <p14:creationId xmlns:p14="http://schemas.microsoft.com/office/powerpoint/2010/main" val="3868831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17DED-2D2E-BB3B-D83C-978A870ED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6300B-1DC5-BC05-7FD2-3B3E6747A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DD94F-C802-6C50-B472-02D5386B83B4}"/>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7242D146-25D2-C0DD-DFFA-8FB14D3033D3}"/>
              </a:ext>
            </a:extLst>
          </p:cNvPr>
          <p:cNvSpPr>
            <a:spLocks noGrp="1"/>
          </p:cNvSpPr>
          <p:nvPr>
            <p:ph type="sldNum" sz="quarter" idx="10"/>
          </p:nvPr>
        </p:nvSpPr>
        <p:spPr/>
        <p:txBody>
          <a:bodyPr/>
          <a:lstStyle/>
          <a:p>
            <a:fld id="{064DBD6E-E6E7-4E43-8B4E-F5A5C7AA33C4}" type="slidenum">
              <a:rPr lang="en-US" smtClean="0"/>
              <a:t>26</a:t>
            </a:fld>
            <a:endParaRPr lang="en-US"/>
          </a:p>
        </p:txBody>
      </p:sp>
    </p:spTree>
    <p:extLst>
      <p:ext uri="{BB962C8B-B14F-4D97-AF65-F5344CB8AC3E}">
        <p14:creationId xmlns:p14="http://schemas.microsoft.com/office/powerpoint/2010/main" val="368833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FB9B6-0A45-AEEE-4EF2-46FD46073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FE131-9AA8-EBDC-6EE3-3183ED149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02C82-B03B-0C2E-01F0-CD2D0882B543}"/>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A4729627-4AA7-0476-BDAD-3C4B247128B1}"/>
              </a:ext>
            </a:extLst>
          </p:cNvPr>
          <p:cNvSpPr>
            <a:spLocks noGrp="1"/>
          </p:cNvSpPr>
          <p:nvPr>
            <p:ph type="sldNum" sz="quarter" idx="10"/>
          </p:nvPr>
        </p:nvSpPr>
        <p:spPr/>
        <p:txBody>
          <a:bodyPr/>
          <a:lstStyle/>
          <a:p>
            <a:fld id="{064DBD6E-E6E7-4E43-8B4E-F5A5C7AA33C4}" type="slidenum">
              <a:rPr lang="en-US" smtClean="0"/>
              <a:t>27</a:t>
            </a:fld>
            <a:endParaRPr lang="en-US"/>
          </a:p>
        </p:txBody>
      </p:sp>
    </p:spTree>
    <p:extLst>
      <p:ext uri="{BB962C8B-B14F-4D97-AF65-F5344CB8AC3E}">
        <p14:creationId xmlns:p14="http://schemas.microsoft.com/office/powerpoint/2010/main" val="4043037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28</a:t>
            </a:fld>
            <a:endParaRPr lang="en-US"/>
          </a:p>
        </p:txBody>
      </p:sp>
    </p:spTree>
    <p:extLst>
      <p:ext uri="{BB962C8B-B14F-4D97-AF65-F5344CB8AC3E}">
        <p14:creationId xmlns:p14="http://schemas.microsoft.com/office/powerpoint/2010/main" val="1082367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9D969720-1F01-4033-B97A-CE77AFBB8E4B}" type="slidenum">
              <a:rPr lang="en-NZ" smtClean="0"/>
              <a:t>29</a:t>
            </a:fld>
            <a:endParaRPr lang="en-NZ"/>
          </a:p>
        </p:txBody>
      </p:sp>
    </p:spTree>
    <p:extLst>
      <p:ext uri="{BB962C8B-B14F-4D97-AF65-F5344CB8AC3E}">
        <p14:creationId xmlns:p14="http://schemas.microsoft.com/office/powerpoint/2010/main" val="3737399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5FA02-AE88-CFF9-10EE-19D6D326F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F71A4-DFBC-3A9C-0827-D7AA853D8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47F13-6EDD-D5B4-7EC1-0BE8CC550FA9}"/>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6A9CF7C5-1EDC-DD70-C694-0493912B53C2}"/>
              </a:ext>
            </a:extLst>
          </p:cNvPr>
          <p:cNvSpPr>
            <a:spLocks noGrp="1"/>
          </p:cNvSpPr>
          <p:nvPr>
            <p:ph type="sldNum" sz="quarter" idx="10"/>
          </p:nvPr>
        </p:nvSpPr>
        <p:spPr/>
        <p:txBody>
          <a:bodyPr/>
          <a:lstStyle/>
          <a:p>
            <a:fld id="{064DBD6E-E6E7-4E43-8B4E-F5A5C7AA33C4}" type="slidenum">
              <a:rPr lang="en-US" smtClean="0"/>
              <a:t>3</a:t>
            </a:fld>
            <a:endParaRPr lang="en-US"/>
          </a:p>
        </p:txBody>
      </p:sp>
    </p:spTree>
    <p:extLst>
      <p:ext uri="{BB962C8B-B14F-4D97-AF65-F5344CB8AC3E}">
        <p14:creationId xmlns:p14="http://schemas.microsoft.com/office/powerpoint/2010/main" val="42718435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30</a:t>
            </a:fld>
            <a:endParaRPr lang="en-US"/>
          </a:p>
        </p:txBody>
      </p:sp>
    </p:spTree>
    <p:extLst>
      <p:ext uri="{BB962C8B-B14F-4D97-AF65-F5344CB8AC3E}">
        <p14:creationId xmlns:p14="http://schemas.microsoft.com/office/powerpoint/2010/main" val="965463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31</a:t>
            </a:fld>
            <a:endParaRPr lang="en-US"/>
          </a:p>
        </p:txBody>
      </p:sp>
    </p:spTree>
    <p:extLst>
      <p:ext uri="{BB962C8B-B14F-4D97-AF65-F5344CB8AC3E}">
        <p14:creationId xmlns:p14="http://schemas.microsoft.com/office/powerpoint/2010/main" val="1069263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4F2E9-0524-7343-61CE-28F3F97F0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86DC7-B057-AE7B-A6AA-E9AE4FF68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38960-B524-9BD0-EB43-96CFB624A295}"/>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5B6D7971-9676-680C-B616-BEAB8DA7C26C}"/>
              </a:ext>
            </a:extLst>
          </p:cNvPr>
          <p:cNvSpPr>
            <a:spLocks noGrp="1"/>
          </p:cNvSpPr>
          <p:nvPr>
            <p:ph type="sldNum" sz="quarter" idx="10"/>
          </p:nvPr>
        </p:nvSpPr>
        <p:spPr/>
        <p:txBody>
          <a:bodyPr/>
          <a:lstStyle/>
          <a:p>
            <a:fld id="{064DBD6E-E6E7-4E43-8B4E-F5A5C7AA33C4}" type="slidenum">
              <a:rPr lang="en-US" smtClean="0"/>
              <a:t>32</a:t>
            </a:fld>
            <a:endParaRPr lang="en-US"/>
          </a:p>
        </p:txBody>
      </p:sp>
    </p:spTree>
    <p:extLst>
      <p:ext uri="{BB962C8B-B14F-4D97-AF65-F5344CB8AC3E}">
        <p14:creationId xmlns:p14="http://schemas.microsoft.com/office/powerpoint/2010/main" val="459770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33</a:t>
            </a:fld>
            <a:endParaRPr lang="en-US"/>
          </a:p>
        </p:txBody>
      </p:sp>
    </p:spTree>
    <p:extLst>
      <p:ext uri="{BB962C8B-B14F-4D97-AF65-F5344CB8AC3E}">
        <p14:creationId xmlns:p14="http://schemas.microsoft.com/office/powerpoint/2010/main" val="2510908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76F34-C4A4-C1CA-89BC-7C16E5714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B03CE-AE2B-9B21-E080-A6E3C28477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49FA46-9FA9-FCC7-A3AF-2B567D6EC68D}"/>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0C3D3E11-1AB6-F36A-A544-43AE9D7DF183}"/>
              </a:ext>
            </a:extLst>
          </p:cNvPr>
          <p:cNvSpPr>
            <a:spLocks noGrp="1"/>
          </p:cNvSpPr>
          <p:nvPr>
            <p:ph type="sldNum" sz="quarter" idx="10"/>
          </p:nvPr>
        </p:nvSpPr>
        <p:spPr/>
        <p:txBody>
          <a:bodyPr/>
          <a:lstStyle/>
          <a:p>
            <a:fld id="{064DBD6E-E6E7-4E43-8B4E-F5A5C7AA33C4}" type="slidenum">
              <a:rPr lang="en-US" smtClean="0"/>
              <a:t>34</a:t>
            </a:fld>
            <a:endParaRPr lang="en-US"/>
          </a:p>
        </p:txBody>
      </p:sp>
    </p:spTree>
    <p:extLst>
      <p:ext uri="{BB962C8B-B14F-4D97-AF65-F5344CB8AC3E}">
        <p14:creationId xmlns:p14="http://schemas.microsoft.com/office/powerpoint/2010/main" val="8888685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35</a:t>
            </a:fld>
            <a:endParaRPr lang="en-US"/>
          </a:p>
        </p:txBody>
      </p:sp>
    </p:spTree>
    <p:extLst>
      <p:ext uri="{BB962C8B-B14F-4D97-AF65-F5344CB8AC3E}">
        <p14:creationId xmlns:p14="http://schemas.microsoft.com/office/powerpoint/2010/main" val="11997345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035DF-CD2A-157B-3245-CC550E043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52B31-1D99-E0C8-CB5A-55A0D3752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3B604-FC22-1357-EA0D-9E39E13ED7CD}"/>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04248609-0B8A-0AEC-30DE-9284E98C3779}"/>
              </a:ext>
            </a:extLst>
          </p:cNvPr>
          <p:cNvSpPr>
            <a:spLocks noGrp="1"/>
          </p:cNvSpPr>
          <p:nvPr>
            <p:ph type="sldNum" sz="quarter" idx="10"/>
          </p:nvPr>
        </p:nvSpPr>
        <p:spPr/>
        <p:txBody>
          <a:bodyPr/>
          <a:lstStyle/>
          <a:p>
            <a:fld id="{064DBD6E-E6E7-4E43-8B4E-F5A5C7AA33C4}" type="slidenum">
              <a:rPr lang="en-US" smtClean="0"/>
              <a:t>36</a:t>
            </a:fld>
            <a:endParaRPr lang="en-US"/>
          </a:p>
        </p:txBody>
      </p:sp>
    </p:spTree>
    <p:extLst>
      <p:ext uri="{BB962C8B-B14F-4D97-AF65-F5344CB8AC3E}">
        <p14:creationId xmlns:p14="http://schemas.microsoft.com/office/powerpoint/2010/main" val="20216639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37</a:t>
            </a:fld>
            <a:endParaRPr lang="en-US"/>
          </a:p>
        </p:txBody>
      </p:sp>
    </p:spTree>
    <p:extLst>
      <p:ext uri="{BB962C8B-B14F-4D97-AF65-F5344CB8AC3E}">
        <p14:creationId xmlns:p14="http://schemas.microsoft.com/office/powerpoint/2010/main" val="14093125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38</a:t>
            </a:fld>
            <a:endParaRPr lang="en-US"/>
          </a:p>
        </p:txBody>
      </p:sp>
    </p:spTree>
    <p:extLst>
      <p:ext uri="{BB962C8B-B14F-4D97-AF65-F5344CB8AC3E}">
        <p14:creationId xmlns:p14="http://schemas.microsoft.com/office/powerpoint/2010/main" val="1390113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2558E-A944-4296-F497-C7CA2C0E2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7A258-D4F1-12E3-6DD4-A30FD22710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34C11-A5F4-5DBE-2F00-EFDF9045EC7D}"/>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3C72045D-C61B-B8C5-FA00-C6458B152A4E}"/>
              </a:ext>
            </a:extLst>
          </p:cNvPr>
          <p:cNvSpPr>
            <a:spLocks noGrp="1"/>
          </p:cNvSpPr>
          <p:nvPr>
            <p:ph type="sldNum" sz="quarter" idx="10"/>
          </p:nvPr>
        </p:nvSpPr>
        <p:spPr/>
        <p:txBody>
          <a:bodyPr/>
          <a:lstStyle/>
          <a:p>
            <a:fld id="{064DBD6E-E6E7-4E43-8B4E-F5A5C7AA33C4}" type="slidenum">
              <a:rPr lang="en-US" smtClean="0"/>
              <a:t>39</a:t>
            </a:fld>
            <a:endParaRPr lang="en-US"/>
          </a:p>
        </p:txBody>
      </p:sp>
    </p:spTree>
    <p:extLst>
      <p:ext uri="{BB962C8B-B14F-4D97-AF65-F5344CB8AC3E}">
        <p14:creationId xmlns:p14="http://schemas.microsoft.com/office/powerpoint/2010/main" val="2553875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3E369-B598-DC1A-FB84-AB28F5161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73787-B773-5606-DF7A-6E2A91B2B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C4B7BB-8C99-8981-F826-1E3D3BC09562}"/>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4AE3802E-8BFF-2D4D-FCD3-B275EBDD8ED3}"/>
              </a:ext>
            </a:extLst>
          </p:cNvPr>
          <p:cNvSpPr>
            <a:spLocks noGrp="1"/>
          </p:cNvSpPr>
          <p:nvPr>
            <p:ph type="sldNum" sz="quarter" idx="10"/>
          </p:nvPr>
        </p:nvSpPr>
        <p:spPr/>
        <p:txBody>
          <a:bodyPr/>
          <a:lstStyle/>
          <a:p>
            <a:fld id="{064DBD6E-E6E7-4E43-8B4E-F5A5C7AA33C4}" type="slidenum">
              <a:rPr lang="en-US" smtClean="0"/>
              <a:t>4</a:t>
            </a:fld>
            <a:endParaRPr lang="en-US"/>
          </a:p>
        </p:txBody>
      </p:sp>
    </p:spTree>
    <p:extLst>
      <p:ext uri="{BB962C8B-B14F-4D97-AF65-F5344CB8AC3E}">
        <p14:creationId xmlns:p14="http://schemas.microsoft.com/office/powerpoint/2010/main" val="5159548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40</a:t>
            </a:fld>
            <a:endParaRPr lang="en-US"/>
          </a:p>
        </p:txBody>
      </p:sp>
    </p:spTree>
    <p:extLst>
      <p:ext uri="{BB962C8B-B14F-4D97-AF65-F5344CB8AC3E}">
        <p14:creationId xmlns:p14="http://schemas.microsoft.com/office/powerpoint/2010/main" val="2073482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0E26A-4366-D5E8-ECD2-223CB6601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E28D8-B6E4-0639-2FB8-EA33CEDF4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8BA74-2773-439F-AEE8-8A5B28565BF1}"/>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6F79EA8D-CF3F-9586-E395-32CD2001A7ED}"/>
              </a:ext>
            </a:extLst>
          </p:cNvPr>
          <p:cNvSpPr>
            <a:spLocks noGrp="1"/>
          </p:cNvSpPr>
          <p:nvPr>
            <p:ph type="sldNum" sz="quarter" idx="10"/>
          </p:nvPr>
        </p:nvSpPr>
        <p:spPr/>
        <p:txBody>
          <a:bodyPr/>
          <a:lstStyle/>
          <a:p>
            <a:fld id="{064DBD6E-E6E7-4E43-8B4E-F5A5C7AA33C4}" type="slidenum">
              <a:rPr lang="en-US" smtClean="0"/>
              <a:t>41</a:t>
            </a:fld>
            <a:endParaRPr lang="en-US"/>
          </a:p>
        </p:txBody>
      </p:sp>
    </p:spTree>
    <p:extLst>
      <p:ext uri="{BB962C8B-B14F-4D97-AF65-F5344CB8AC3E}">
        <p14:creationId xmlns:p14="http://schemas.microsoft.com/office/powerpoint/2010/main" val="17061825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15CA-1E3F-120C-2013-63E8A2C26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CD731-6DC2-D4BE-E27E-44F966812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327E3B-C3CB-CE3B-3B1F-75262E85A9C7}"/>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9B111112-0D3E-F1B3-26F5-912FD80D8953}"/>
              </a:ext>
            </a:extLst>
          </p:cNvPr>
          <p:cNvSpPr>
            <a:spLocks noGrp="1"/>
          </p:cNvSpPr>
          <p:nvPr>
            <p:ph type="sldNum" sz="quarter" idx="10"/>
          </p:nvPr>
        </p:nvSpPr>
        <p:spPr/>
        <p:txBody>
          <a:bodyPr/>
          <a:lstStyle/>
          <a:p>
            <a:fld id="{064DBD6E-E6E7-4E43-8B4E-F5A5C7AA33C4}" type="slidenum">
              <a:rPr lang="en-US" smtClean="0"/>
              <a:t>42</a:t>
            </a:fld>
            <a:endParaRPr lang="en-US"/>
          </a:p>
        </p:txBody>
      </p:sp>
    </p:spTree>
    <p:extLst>
      <p:ext uri="{BB962C8B-B14F-4D97-AF65-F5344CB8AC3E}">
        <p14:creationId xmlns:p14="http://schemas.microsoft.com/office/powerpoint/2010/main" val="465029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98CE7-9391-2716-F2FF-CA4C87FEB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5BFDA-0C55-E64B-F76E-9F58E2CE43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489F0-2907-B60E-BD34-C564842B3D97}"/>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4F5D8040-48B0-1E24-C69F-5C0CA7B4A2E2}"/>
              </a:ext>
            </a:extLst>
          </p:cNvPr>
          <p:cNvSpPr>
            <a:spLocks noGrp="1"/>
          </p:cNvSpPr>
          <p:nvPr>
            <p:ph type="sldNum" sz="quarter" idx="10"/>
          </p:nvPr>
        </p:nvSpPr>
        <p:spPr/>
        <p:txBody>
          <a:bodyPr/>
          <a:lstStyle/>
          <a:p>
            <a:fld id="{064DBD6E-E6E7-4E43-8B4E-F5A5C7AA33C4}" type="slidenum">
              <a:rPr lang="en-US" smtClean="0"/>
              <a:t>43</a:t>
            </a:fld>
            <a:endParaRPr lang="en-US"/>
          </a:p>
        </p:txBody>
      </p:sp>
    </p:spTree>
    <p:extLst>
      <p:ext uri="{BB962C8B-B14F-4D97-AF65-F5344CB8AC3E}">
        <p14:creationId xmlns:p14="http://schemas.microsoft.com/office/powerpoint/2010/main" val="2301427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5</a:t>
            </a:fld>
            <a:endParaRPr lang="en-US"/>
          </a:p>
        </p:txBody>
      </p:sp>
    </p:spTree>
    <p:extLst>
      <p:ext uri="{BB962C8B-B14F-4D97-AF65-F5344CB8AC3E}">
        <p14:creationId xmlns:p14="http://schemas.microsoft.com/office/powerpoint/2010/main" val="4278663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3DAC-2732-5718-C2FB-1DFA198494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2F899-0F32-C6C2-69E6-41C1D000F1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D5D23-8E93-74E4-C77A-26A2805FA9BF}"/>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2AA1D8CB-4372-715A-0BB9-39E7611469F7}"/>
              </a:ext>
            </a:extLst>
          </p:cNvPr>
          <p:cNvSpPr>
            <a:spLocks noGrp="1"/>
          </p:cNvSpPr>
          <p:nvPr>
            <p:ph type="sldNum" sz="quarter" idx="10"/>
          </p:nvPr>
        </p:nvSpPr>
        <p:spPr/>
        <p:txBody>
          <a:bodyPr/>
          <a:lstStyle/>
          <a:p>
            <a:fld id="{064DBD6E-E6E7-4E43-8B4E-F5A5C7AA33C4}" type="slidenum">
              <a:rPr lang="en-US" smtClean="0"/>
              <a:t>6</a:t>
            </a:fld>
            <a:endParaRPr lang="en-US"/>
          </a:p>
        </p:txBody>
      </p:sp>
    </p:spTree>
    <p:extLst>
      <p:ext uri="{BB962C8B-B14F-4D97-AF65-F5344CB8AC3E}">
        <p14:creationId xmlns:p14="http://schemas.microsoft.com/office/powerpoint/2010/main" val="173461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7</a:t>
            </a:fld>
            <a:endParaRPr lang="en-US"/>
          </a:p>
        </p:txBody>
      </p:sp>
    </p:spTree>
    <p:extLst>
      <p:ext uri="{BB962C8B-B14F-4D97-AF65-F5344CB8AC3E}">
        <p14:creationId xmlns:p14="http://schemas.microsoft.com/office/powerpoint/2010/main" val="925638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8</a:t>
            </a:fld>
            <a:endParaRPr lang="en-US"/>
          </a:p>
        </p:txBody>
      </p:sp>
    </p:spTree>
    <p:extLst>
      <p:ext uri="{BB962C8B-B14F-4D97-AF65-F5344CB8AC3E}">
        <p14:creationId xmlns:p14="http://schemas.microsoft.com/office/powerpoint/2010/main" val="4251384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064DBD6E-E6E7-4E43-8B4E-F5A5C7AA33C4}" type="slidenum">
              <a:rPr lang="en-US" smtClean="0"/>
              <a:t>9</a:t>
            </a:fld>
            <a:endParaRPr lang="en-US"/>
          </a:p>
        </p:txBody>
      </p:sp>
    </p:spTree>
    <p:extLst>
      <p:ext uri="{BB962C8B-B14F-4D97-AF65-F5344CB8AC3E}">
        <p14:creationId xmlns:p14="http://schemas.microsoft.com/office/powerpoint/2010/main" val="1159214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319" y="2840568"/>
            <a:ext cx="13818950" cy="1960033"/>
          </a:xfrm>
        </p:spPr>
        <p:txBody>
          <a:bodyPr/>
          <a:lstStyle/>
          <a:p>
            <a:r>
              <a:rPr lang="en-US"/>
              <a:t>Click to edit Master title style</a:t>
            </a:r>
          </a:p>
        </p:txBody>
      </p:sp>
      <p:sp>
        <p:nvSpPr>
          <p:cNvPr id="3" name="Subtitle 2"/>
          <p:cNvSpPr>
            <a:spLocks noGrp="1"/>
          </p:cNvSpPr>
          <p:nvPr>
            <p:ph type="subTitle" idx="1"/>
          </p:nvPr>
        </p:nvSpPr>
        <p:spPr>
          <a:xfrm>
            <a:off x="2438638" y="5181600"/>
            <a:ext cx="11380312" cy="2336800"/>
          </a:xfrm>
        </p:spPr>
        <p:txBody>
          <a:bodyPr/>
          <a:lstStyle>
            <a:lvl1pPr marL="0" indent="0" algn="ctr">
              <a:buNone/>
              <a:defRPr>
                <a:solidFill>
                  <a:schemeClr val="tx1">
                    <a:tint val="75000"/>
                  </a:schemeClr>
                </a:solidFill>
              </a:defRPr>
            </a:lvl1pPr>
            <a:lvl2pPr marL="725759" indent="0" algn="ctr">
              <a:buNone/>
              <a:defRPr>
                <a:solidFill>
                  <a:schemeClr val="tx1">
                    <a:tint val="75000"/>
                  </a:schemeClr>
                </a:solidFill>
              </a:defRPr>
            </a:lvl2pPr>
            <a:lvl3pPr marL="1451519" indent="0" algn="ctr">
              <a:buNone/>
              <a:defRPr>
                <a:solidFill>
                  <a:schemeClr val="tx1">
                    <a:tint val="75000"/>
                  </a:schemeClr>
                </a:solidFill>
              </a:defRPr>
            </a:lvl3pPr>
            <a:lvl4pPr marL="2177278" indent="0" algn="ctr">
              <a:buNone/>
              <a:defRPr>
                <a:solidFill>
                  <a:schemeClr val="tx1">
                    <a:tint val="75000"/>
                  </a:schemeClr>
                </a:solidFill>
              </a:defRPr>
            </a:lvl4pPr>
            <a:lvl5pPr marL="2903037" indent="0" algn="ctr">
              <a:buNone/>
              <a:defRPr>
                <a:solidFill>
                  <a:schemeClr val="tx1">
                    <a:tint val="75000"/>
                  </a:schemeClr>
                </a:solidFill>
              </a:defRPr>
            </a:lvl5pPr>
            <a:lvl6pPr marL="3628796" indent="0" algn="ctr">
              <a:buNone/>
              <a:defRPr>
                <a:solidFill>
                  <a:schemeClr val="tx1">
                    <a:tint val="75000"/>
                  </a:schemeClr>
                </a:solidFill>
              </a:defRPr>
            </a:lvl6pPr>
            <a:lvl7pPr marL="4354556" indent="0" algn="ctr">
              <a:buNone/>
              <a:defRPr>
                <a:solidFill>
                  <a:schemeClr val="tx1">
                    <a:tint val="75000"/>
                  </a:schemeClr>
                </a:solidFill>
              </a:defRPr>
            </a:lvl7pPr>
            <a:lvl8pPr marL="5080315" indent="0" algn="ctr">
              <a:buNone/>
              <a:defRPr>
                <a:solidFill>
                  <a:schemeClr val="tx1">
                    <a:tint val="75000"/>
                  </a:schemeClr>
                </a:solidFill>
              </a:defRPr>
            </a:lvl8pPr>
            <a:lvl9pPr marL="580607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3885988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954095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957048" y="488951"/>
            <a:ext cx="6503035"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5119" y="488951"/>
            <a:ext cx="19240969"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23069488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80" y="1846737"/>
            <a:ext cx="14146715" cy="6034617"/>
          </a:xfrm>
        </p:spPr>
        <p:txBody>
          <a:bodyPr/>
          <a:lstStyle>
            <a:lvl1pPr marL="361439" indent="-361439">
              <a:spcBef>
                <a:spcPts val="1000"/>
              </a:spcBef>
              <a:defRPr sz="4400"/>
            </a:lvl1pPr>
            <a:lvl2pPr>
              <a:spcBef>
                <a:spcPts val="1000"/>
              </a:spcBef>
              <a:defRPr sz="4000"/>
            </a:lvl2pPr>
            <a:lvl3pPr>
              <a:spcBef>
                <a:spcPts val="1000"/>
              </a:spcBef>
              <a:defRPr/>
            </a:lvl3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248450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80" y="1846737"/>
            <a:ext cx="14146715" cy="6034617"/>
          </a:xfrm>
        </p:spPr>
        <p:txBody>
          <a:bodyPr/>
          <a:lstStyle>
            <a:lvl1pPr marL="361439" indent="-361439">
              <a:spcBef>
                <a:spcPts val="1000"/>
              </a:spcBef>
              <a:defRPr sz="4400"/>
            </a:lvl1pPr>
            <a:lvl2pPr>
              <a:spcBef>
                <a:spcPts val="1000"/>
              </a:spcBef>
              <a:defRPr sz="4000"/>
            </a:lvl2pPr>
            <a:lvl3pPr>
              <a:spcBef>
                <a:spcPts val="1000"/>
              </a:spcBef>
              <a:defRPr/>
            </a:lvl3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3060296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237" y="5875867"/>
            <a:ext cx="13818950" cy="1816100"/>
          </a:xfrm>
        </p:spPr>
        <p:txBody>
          <a:bodyPr anchor="t"/>
          <a:lstStyle>
            <a:lvl1pPr algn="l">
              <a:defRPr sz="6300" b="1" cap="all"/>
            </a:lvl1pPr>
          </a:lstStyle>
          <a:p>
            <a:r>
              <a:rPr lang="en-US"/>
              <a:t>Click to edit Master title style</a:t>
            </a:r>
          </a:p>
        </p:txBody>
      </p:sp>
      <p:sp>
        <p:nvSpPr>
          <p:cNvPr id="3" name="Text Placeholder 2"/>
          <p:cNvSpPr>
            <a:spLocks noGrp="1"/>
          </p:cNvSpPr>
          <p:nvPr>
            <p:ph type="body" idx="1"/>
          </p:nvPr>
        </p:nvSpPr>
        <p:spPr>
          <a:xfrm>
            <a:off x="1284237" y="3875618"/>
            <a:ext cx="13818950" cy="2000249"/>
          </a:xfrm>
        </p:spPr>
        <p:txBody>
          <a:bodyPr anchor="b"/>
          <a:lstStyle>
            <a:lvl1pPr marL="0" indent="0">
              <a:buNone/>
              <a:defRPr sz="3200">
                <a:solidFill>
                  <a:schemeClr val="tx1">
                    <a:tint val="75000"/>
                  </a:schemeClr>
                </a:solidFill>
              </a:defRPr>
            </a:lvl1pPr>
            <a:lvl2pPr marL="725759" indent="0">
              <a:buNone/>
              <a:defRPr sz="2900">
                <a:solidFill>
                  <a:schemeClr val="tx1">
                    <a:tint val="75000"/>
                  </a:schemeClr>
                </a:solidFill>
              </a:defRPr>
            </a:lvl2pPr>
            <a:lvl3pPr marL="1451519" indent="0">
              <a:buNone/>
              <a:defRPr sz="2500">
                <a:solidFill>
                  <a:schemeClr val="tx1">
                    <a:tint val="75000"/>
                  </a:schemeClr>
                </a:solidFill>
              </a:defRPr>
            </a:lvl3pPr>
            <a:lvl4pPr marL="2177278" indent="0">
              <a:buNone/>
              <a:defRPr sz="2200">
                <a:solidFill>
                  <a:schemeClr val="tx1">
                    <a:tint val="75000"/>
                  </a:schemeClr>
                </a:solidFill>
              </a:defRPr>
            </a:lvl4pPr>
            <a:lvl5pPr marL="2903037" indent="0">
              <a:buNone/>
              <a:defRPr sz="2200">
                <a:solidFill>
                  <a:schemeClr val="tx1">
                    <a:tint val="75000"/>
                  </a:schemeClr>
                </a:solidFill>
              </a:defRPr>
            </a:lvl5pPr>
            <a:lvl6pPr marL="3628796" indent="0">
              <a:buNone/>
              <a:defRPr sz="2200">
                <a:solidFill>
                  <a:schemeClr val="tx1">
                    <a:tint val="75000"/>
                  </a:schemeClr>
                </a:solidFill>
              </a:defRPr>
            </a:lvl6pPr>
            <a:lvl7pPr marL="4354556" indent="0">
              <a:buNone/>
              <a:defRPr sz="2200">
                <a:solidFill>
                  <a:schemeClr val="tx1">
                    <a:tint val="75000"/>
                  </a:schemeClr>
                </a:solidFill>
              </a:defRPr>
            </a:lvl7pPr>
            <a:lvl8pPr marL="5080315" indent="0">
              <a:buNone/>
              <a:defRPr sz="2200">
                <a:solidFill>
                  <a:schemeClr val="tx1">
                    <a:tint val="75000"/>
                  </a:schemeClr>
                </a:solidFill>
              </a:defRPr>
            </a:lvl8pPr>
            <a:lvl9pPr marL="5806074"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5" name="Footer Placeholder 4"/>
          <p:cNvSpPr>
            <a:spLocks noGrp="1"/>
          </p:cNvSpPr>
          <p:nvPr>
            <p:ph type="ftr" sz="quarter" idx="11"/>
          </p:nvPr>
        </p:nvSpPr>
        <p:spPr>
          <a:xfrm>
            <a:off x="5554676" y="8475134"/>
            <a:ext cx="5148236" cy="486833"/>
          </a:xfrm>
          <a:prstGeom prst="rect">
            <a:avLst/>
          </a:prstGeom>
        </p:spPr>
        <p:txBody>
          <a:bodyPr/>
          <a:lstStyle/>
          <a:p>
            <a:endParaRPr lang="en-US"/>
          </a:p>
        </p:txBody>
      </p:sp>
      <p:sp>
        <p:nvSpPr>
          <p:cNvPr id="6" name="Slide Number Placeholder 5"/>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39766393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5119" y="2844800"/>
            <a:ext cx="12870591"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586669" y="2844800"/>
            <a:ext cx="12873414"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6" name="Footer Placeholder 5"/>
          <p:cNvSpPr>
            <a:spLocks noGrp="1"/>
          </p:cNvSpPr>
          <p:nvPr>
            <p:ph type="ftr" sz="quarter" idx="11"/>
          </p:nvPr>
        </p:nvSpPr>
        <p:spPr>
          <a:xfrm>
            <a:off x="5554676" y="8475134"/>
            <a:ext cx="5148236" cy="486833"/>
          </a:xfrm>
          <a:prstGeom prst="rect">
            <a:avLst/>
          </a:prstGeom>
        </p:spPr>
        <p:txBody>
          <a:bodyPr/>
          <a:lstStyle/>
          <a:p>
            <a:endParaRPr lang="en-US"/>
          </a:p>
        </p:txBody>
      </p:sp>
      <p:sp>
        <p:nvSpPr>
          <p:cNvPr id="7" name="Slide Number Placeholder 6"/>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449869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80" y="366184"/>
            <a:ext cx="14631829"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2879" y="2046817"/>
            <a:ext cx="7183258" cy="853016"/>
          </a:xfrm>
        </p:spPr>
        <p:txBody>
          <a:bodyPr anchor="b"/>
          <a:lstStyle>
            <a:lvl1pPr marL="0" indent="0">
              <a:buNone/>
              <a:defRPr sz="3800" b="1"/>
            </a:lvl1pPr>
            <a:lvl2pPr marL="725759" indent="0">
              <a:buNone/>
              <a:defRPr sz="3200" b="1"/>
            </a:lvl2pPr>
            <a:lvl3pPr marL="1451519" indent="0">
              <a:buNone/>
              <a:defRPr sz="2900" b="1"/>
            </a:lvl3pPr>
            <a:lvl4pPr marL="2177278" indent="0">
              <a:buNone/>
              <a:defRPr sz="2500" b="1"/>
            </a:lvl4pPr>
            <a:lvl5pPr marL="2903037" indent="0">
              <a:buNone/>
              <a:defRPr sz="2500" b="1"/>
            </a:lvl5pPr>
            <a:lvl6pPr marL="3628796" indent="0">
              <a:buNone/>
              <a:defRPr sz="2500" b="1"/>
            </a:lvl6pPr>
            <a:lvl7pPr marL="4354556" indent="0">
              <a:buNone/>
              <a:defRPr sz="2500" b="1"/>
            </a:lvl7pPr>
            <a:lvl8pPr marL="5080315" indent="0">
              <a:buNone/>
              <a:defRPr sz="2500" b="1"/>
            </a:lvl8pPr>
            <a:lvl9pPr marL="5806074" indent="0">
              <a:buNone/>
              <a:defRPr sz="2500" b="1"/>
            </a:lvl9pPr>
          </a:lstStyle>
          <a:p>
            <a:pPr lvl="0"/>
            <a:r>
              <a:rPr lang="en-US"/>
              <a:t>Click to edit Master text styles</a:t>
            </a:r>
          </a:p>
        </p:txBody>
      </p:sp>
      <p:sp>
        <p:nvSpPr>
          <p:cNvPr id="4" name="Content Placeholder 3"/>
          <p:cNvSpPr>
            <a:spLocks noGrp="1"/>
          </p:cNvSpPr>
          <p:nvPr>
            <p:ph sz="half" idx="2"/>
          </p:nvPr>
        </p:nvSpPr>
        <p:spPr>
          <a:xfrm>
            <a:off x="812879" y="2899833"/>
            <a:ext cx="7183258"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58630" y="2046817"/>
            <a:ext cx="7186080" cy="853016"/>
          </a:xfrm>
        </p:spPr>
        <p:txBody>
          <a:bodyPr anchor="b"/>
          <a:lstStyle>
            <a:lvl1pPr marL="0" indent="0">
              <a:buNone/>
              <a:defRPr sz="3800" b="1"/>
            </a:lvl1pPr>
            <a:lvl2pPr marL="725759" indent="0">
              <a:buNone/>
              <a:defRPr sz="3200" b="1"/>
            </a:lvl2pPr>
            <a:lvl3pPr marL="1451519" indent="0">
              <a:buNone/>
              <a:defRPr sz="2900" b="1"/>
            </a:lvl3pPr>
            <a:lvl4pPr marL="2177278" indent="0">
              <a:buNone/>
              <a:defRPr sz="2500" b="1"/>
            </a:lvl4pPr>
            <a:lvl5pPr marL="2903037" indent="0">
              <a:buNone/>
              <a:defRPr sz="2500" b="1"/>
            </a:lvl5pPr>
            <a:lvl6pPr marL="3628796" indent="0">
              <a:buNone/>
              <a:defRPr sz="2500" b="1"/>
            </a:lvl6pPr>
            <a:lvl7pPr marL="4354556" indent="0">
              <a:buNone/>
              <a:defRPr sz="2500" b="1"/>
            </a:lvl7pPr>
            <a:lvl8pPr marL="5080315" indent="0">
              <a:buNone/>
              <a:defRPr sz="2500" b="1"/>
            </a:lvl8pPr>
            <a:lvl9pPr marL="5806074"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58630" y="2899833"/>
            <a:ext cx="718608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8" name="Footer Placeholder 7"/>
          <p:cNvSpPr>
            <a:spLocks noGrp="1"/>
          </p:cNvSpPr>
          <p:nvPr>
            <p:ph type="ftr" sz="quarter" idx="11"/>
          </p:nvPr>
        </p:nvSpPr>
        <p:spPr>
          <a:xfrm>
            <a:off x="5554676" y="8475134"/>
            <a:ext cx="5148236" cy="486833"/>
          </a:xfrm>
          <a:prstGeom prst="rect">
            <a:avLst/>
          </a:prstGeom>
        </p:spPr>
        <p:txBody>
          <a:bodyPr/>
          <a:lstStyle/>
          <a:p>
            <a:endParaRPr lang="en-US"/>
          </a:p>
        </p:txBody>
      </p:sp>
      <p:sp>
        <p:nvSpPr>
          <p:cNvPr id="9" name="Slide Number Placeholder 8"/>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618992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4" name="Footer Placeholder 3"/>
          <p:cNvSpPr>
            <a:spLocks noGrp="1"/>
          </p:cNvSpPr>
          <p:nvPr>
            <p:ph type="ftr" sz="quarter" idx="11"/>
          </p:nvPr>
        </p:nvSpPr>
        <p:spPr>
          <a:xfrm>
            <a:off x="5554676" y="8475134"/>
            <a:ext cx="5148236" cy="486833"/>
          </a:xfrm>
          <a:prstGeom prst="rect">
            <a:avLst/>
          </a:prstGeom>
        </p:spPr>
        <p:txBody>
          <a:bodyPr/>
          <a:lstStyle/>
          <a:p>
            <a:endParaRPr lang="en-US"/>
          </a:p>
        </p:txBody>
      </p:sp>
      <p:sp>
        <p:nvSpPr>
          <p:cNvPr id="5" name="Slide Number Placeholder 4"/>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5787437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3" name="Footer Placeholder 2"/>
          <p:cNvSpPr>
            <a:spLocks noGrp="1"/>
          </p:cNvSpPr>
          <p:nvPr>
            <p:ph type="ftr" sz="quarter" idx="11"/>
          </p:nvPr>
        </p:nvSpPr>
        <p:spPr>
          <a:xfrm>
            <a:off x="5554676" y="8475134"/>
            <a:ext cx="5148236" cy="486833"/>
          </a:xfrm>
          <a:prstGeom prst="rect">
            <a:avLst/>
          </a:prstGeom>
        </p:spPr>
        <p:txBody>
          <a:bodyPr/>
          <a:lstStyle/>
          <a:p>
            <a:endParaRPr lang="en-US"/>
          </a:p>
        </p:txBody>
      </p:sp>
      <p:sp>
        <p:nvSpPr>
          <p:cNvPr id="4" name="Slide Number Placeholder 3"/>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468274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81" y="364067"/>
            <a:ext cx="5348634"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56265" y="364067"/>
            <a:ext cx="908844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81" y="1913467"/>
            <a:ext cx="5348634" cy="6254751"/>
          </a:xfrm>
        </p:spPr>
        <p:txBody>
          <a:bodyPr/>
          <a:lstStyle>
            <a:lvl1pPr marL="0" indent="0">
              <a:buNone/>
              <a:defRPr sz="2200"/>
            </a:lvl1pPr>
            <a:lvl2pPr marL="725759" indent="0">
              <a:buNone/>
              <a:defRPr sz="1900"/>
            </a:lvl2pPr>
            <a:lvl3pPr marL="1451519" indent="0">
              <a:buNone/>
              <a:defRPr sz="1600"/>
            </a:lvl3pPr>
            <a:lvl4pPr marL="2177278" indent="0">
              <a:buNone/>
              <a:defRPr sz="1400"/>
            </a:lvl4pPr>
            <a:lvl5pPr marL="2903037" indent="0">
              <a:buNone/>
              <a:defRPr sz="1400"/>
            </a:lvl5pPr>
            <a:lvl6pPr marL="3628796" indent="0">
              <a:buNone/>
              <a:defRPr sz="1400"/>
            </a:lvl6pPr>
            <a:lvl7pPr marL="4354556" indent="0">
              <a:buNone/>
              <a:defRPr sz="1400"/>
            </a:lvl7pPr>
            <a:lvl8pPr marL="5080315" indent="0">
              <a:buNone/>
              <a:defRPr sz="1400"/>
            </a:lvl8pPr>
            <a:lvl9pPr marL="5806074" indent="0">
              <a:buNone/>
              <a:defRPr sz="1400"/>
            </a:lvl9pPr>
          </a:lstStyle>
          <a:p>
            <a:pPr lvl="0"/>
            <a:r>
              <a:rPr lang="en-US"/>
              <a:t>Click to edit Master text styles</a:t>
            </a:r>
          </a:p>
        </p:txBody>
      </p:sp>
      <p:sp>
        <p:nvSpPr>
          <p:cNvPr id="5" name="Date Placeholder 4"/>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6" name="Footer Placeholder 5"/>
          <p:cNvSpPr>
            <a:spLocks noGrp="1"/>
          </p:cNvSpPr>
          <p:nvPr>
            <p:ph type="ftr" sz="quarter" idx="11"/>
          </p:nvPr>
        </p:nvSpPr>
        <p:spPr>
          <a:xfrm>
            <a:off x="5554676" y="8475134"/>
            <a:ext cx="5148236" cy="486833"/>
          </a:xfrm>
          <a:prstGeom prst="rect">
            <a:avLst/>
          </a:prstGeom>
        </p:spPr>
        <p:txBody>
          <a:bodyPr/>
          <a:lstStyle/>
          <a:p>
            <a:endParaRPr lang="en-US"/>
          </a:p>
        </p:txBody>
      </p:sp>
      <p:sp>
        <p:nvSpPr>
          <p:cNvPr id="7" name="Slide Number Placeholder 6"/>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785416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601" y="6400800"/>
            <a:ext cx="975455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86601" y="817033"/>
            <a:ext cx="9754553" cy="5486400"/>
          </a:xfrm>
        </p:spPr>
        <p:txBody>
          <a:bodyPr/>
          <a:lstStyle>
            <a:lvl1pPr marL="0" indent="0">
              <a:buNone/>
              <a:defRPr sz="5100"/>
            </a:lvl1pPr>
            <a:lvl2pPr marL="725759" indent="0">
              <a:buNone/>
              <a:defRPr sz="4400"/>
            </a:lvl2pPr>
            <a:lvl3pPr marL="1451519" indent="0">
              <a:buNone/>
              <a:defRPr sz="3800"/>
            </a:lvl3pPr>
            <a:lvl4pPr marL="2177278" indent="0">
              <a:buNone/>
              <a:defRPr sz="3200"/>
            </a:lvl4pPr>
            <a:lvl5pPr marL="2903037" indent="0">
              <a:buNone/>
              <a:defRPr sz="3200"/>
            </a:lvl5pPr>
            <a:lvl6pPr marL="3628796" indent="0">
              <a:buNone/>
              <a:defRPr sz="3200"/>
            </a:lvl6pPr>
            <a:lvl7pPr marL="4354556" indent="0">
              <a:buNone/>
              <a:defRPr sz="3200"/>
            </a:lvl7pPr>
            <a:lvl8pPr marL="5080315" indent="0">
              <a:buNone/>
              <a:defRPr sz="3200"/>
            </a:lvl8pPr>
            <a:lvl9pPr marL="5806074" indent="0">
              <a:buNone/>
              <a:defRPr sz="3200"/>
            </a:lvl9pPr>
          </a:lstStyle>
          <a:p>
            <a:endParaRPr lang="en-US"/>
          </a:p>
        </p:txBody>
      </p:sp>
      <p:sp>
        <p:nvSpPr>
          <p:cNvPr id="4" name="Text Placeholder 3"/>
          <p:cNvSpPr>
            <a:spLocks noGrp="1"/>
          </p:cNvSpPr>
          <p:nvPr>
            <p:ph type="body" sz="half" idx="2"/>
          </p:nvPr>
        </p:nvSpPr>
        <p:spPr>
          <a:xfrm>
            <a:off x="3186601" y="7156451"/>
            <a:ext cx="9754553" cy="1073149"/>
          </a:xfrm>
        </p:spPr>
        <p:txBody>
          <a:bodyPr/>
          <a:lstStyle>
            <a:lvl1pPr marL="0" indent="0">
              <a:buNone/>
              <a:defRPr sz="2200"/>
            </a:lvl1pPr>
            <a:lvl2pPr marL="725759" indent="0">
              <a:buNone/>
              <a:defRPr sz="1900"/>
            </a:lvl2pPr>
            <a:lvl3pPr marL="1451519" indent="0">
              <a:buNone/>
              <a:defRPr sz="1600"/>
            </a:lvl3pPr>
            <a:lvl4pPr marL="2177278" indent="0">
              <a:buNone/>
              <a:defRPr sz="1400"/>
            </a:lvl4pPr>
            <a:lvl5pPr marL="2903037" indent="0">
              <a:buNone/>
              <a:defRPr sz="1400"/>
            </a:lvl5pPr>
            <a:lvl6pPr marL="3628796" indent="0">
              <a:buNone/>
              <a:defRPr sz="1400"/>
            </a:lvl6pPr>
            <a:lvl7pPr marL="4354556" indent="0">
              <a:buNone/>
              <a:defRPr sz="1400"/>
            </a:lvl7pPr>
            <a:lvl8pPr marL="5080315" indent="0">
              <a:buNone/>
              <a:defRPr sz="1400"/>
            </a:lvl8pPr>
            <a:lvl9pPr marL="5806074" indent="0">
              <a:buNone/>
              <a:defRPr sz="1400"/>
            </a:lvl9pPr>
          </a:lstStyle>
          <a:p>
            <a:pPr lvl="0"/>
            <a:r>
              <a:rPr lang="en-US"/>
              <a:t>Click to edit Master text styles</a:t>
            </a:r>
          </a:p>
        </p:txBody>
      </p:sp>
      <p:sp>
        <p:nvSpPr>
          <p:cNvPr id="5" name="Date Placeholder 4"/>
          <p:cNvSpPr>
            <a:spLocks noGrp="1"/>
          </p:cNvSpPr>
          <p:nvPr>
            <p:ph type="dt" sz="half" idx="10"/>
          </p:nvPr>
        </p:nvSpPr>
        <p:spPr>
          <a:xfrm>
            <a:off x="812880" y="8475134"/>
            <a:ext cx="3793437" cy="486833"/>
          </a:xfrm>
          <a:prstGeom prst="rect">
            <a:avLst/>
          </a:prstGeom>
        </p:spPr>
        <p:txBody>
          <a:bodyPr/>
          <a:lstStyle/>
          <a:p>
            <a:fld id="{C058AC83-722A-114F-9AEA-F5DB02917F56}" type="datetimeFigureOut">
              <a:rPr lang="en-US" smtClean="0"/>
              <a:t>8/21/26</a:t>
            </a:fld>
            <a:endParaRPr lang="en-US"/>
          </a:p>
        </p:txBody>
      </p:sp>
      <p:sp>
        <p:nvSpPr>
          <p:cNvPr id="6" name="Footer Placeholder 5"/>
          <p:cNvSpPr>
            <a:spLocks noGrp="1"/>
          </p:cNvSpPr>
          <p:nvPr>
            <p:ph type="ftr" sz="quarter" idx="11"/>
          </p:nvPr>
        </p:nvSpPr>
        <p:spPr>
          <a:xfrm>
            <a:off x="5554676" y="8475134"/>
            <a:ext cx="5148236" cy="486833"/>
          </a:xfrm>
          <a:prstGeom prst="rect">
            <a:avLst/>
          </a:prstGeom>
        </p:spPr>
        <p:txBody>
          <a:bodyPr/>
          <a:lstStyle/>
          <a:p>
            <a:endParaRPr lang="en-US"/>
          </a:p>
        </p:txBody>
      </p:sp>
      <p:sp>
        <p:nvSpPr>
          <p:cNvPr id="7" name="Slide Number Placeholder 6"/>
          <p:cNvSpPr>
            <a:spLocks noGrp="1"/>
          </p:cNvSpPr>
          <p:nvPr>
            <p:ph type="sldNum" sz="quarter" idx="12"/>
          </p:nvPr>
        </p:nvSpPr>
        <p:spPr>
          <a:xfrm>
            <a:off x="11651272" y="8475134"/>
            <a:ext cx="3793437" cy="486833"/>
          </a:xfrm>
          <a:prstGeom prst="rect">
            <a:avLst/>
          </a:prstGeom>
        </p:spPr>
        <p:txBody>
          <a:bodyPr/>
          <a:lstStyle/>
          <a:p>
            <a:fld id="{60F09EED-3968-224C-8298-2A11353C5AEF}" type="slidenum">
              <a:rPr lang="en-US" smtClean="0"/>
              <a:t>‹#›</a:t>
            </a:fld>
            <a:endParaRPr lang="en-US"/>
          </a:p>
        </p:txBody>
      </p:sp>
    </p:spTree>
    <p:extLst>
      <p:ext uri="{BB962C8B-B14F-4D97-AF65-F5344CB8AC3E}">
        <p14:creationId xmlns:p14="http://schemas.microsoft.com/office/powerpoint/2010/main" val="1239376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80" y="366184"/>
            <a:ext cx="14146715" cy="1524000"/>
          </a:xfrm>
          <a:prstGeom prst="rect">
            <a:avLst/>
          </a:prstGeom>
        </p:spPr>
        <p:txBody>
          <a:bodyPr vert="horz" lIns="145152" tIns="72576" rIns="145152" bIns="72576" rtlCol="0" anchor="ctr">
            <a:normAutofit/>
          </a:bodyPr>
          <a:lstStyle/>
          <a:p>
            <a:r>
              <a:rPr lang="en-US" dirty="0"/>
              <a:t>Click to edit Master title style</a:t>
            </a:r>
          </a:p>
        </p:txBody>
      </p:sp>
      <p:sp>
        <p:nvSpPr>
          <p:cNvPr id="3" name="Text Placeholder 2"/>
          <p:cNvSpPr>
            <a:spLocks noGrp="1"/>
          </p:cNvSpPr>
          <p:nvPr>
            <p:ph type="body" idx="1"/>
          </p:nvPr>
        </p:nvSpPr>
        <p:spPr>
          <a:xfrm>
            <a:off x="812880" y="2133601"/>
            <a:ext cx="14146715" cy="6034617"/>
          </a:xfrm>
          <a:prstGeom prst="rect">
            <a:avLst/>
          </a:prstGeom>
        </p:spPr>
        <p:txBody>
          <a:bodyPr vert="horz" lIns="145152" tIns="72576" rIns="145152" bIns="72576"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82323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725759" rtl="0" eaLnBrk="1" latinLnBrk="0" hangingPunct="1">
        <a:spcBef>
          <a:spcPct val="0"/>
        </a:spcBef>
        <a:buNone/>
        <a:defRPr sz="7000" kern="1200">
          <a:solidFill>
            <a:schemeClr val="bg1"/>
          </a:solidFill>
          <a:latin typeface="+mj-lt"/>
          <a:ea typeface="+mj-ea"/>
          <a:cs typeface="+mj-cs"/>
        </a:defRPr>
      </a:lvl1pPr>
    </p:titleStyle>
    <p:bodyStyle>
      <a:lvl1pPr marL="544319" indent="-544319" algn="l" defTabSz="725759" rtl="0" eaLnBrk="1" latinLnBrk="0" hangingPunct="1">
        <a:spcBef>
          <a:spcPct val="20000"/>
        </a:spcBef>
        <a:buClr>
          <a:schemeClr val="accent2">
            <a:lumMod val="60000"/>
            <a:lumOff val="40000"/>
          </a:schemeClr>
        </a:buClr>
        <a:buFont typeface="Arial"/>
        <a:buChar char="•"/>
        <a:defRPr sz="4800" kern="1200">
          <a:solidFill>
            <a:schemeClr val="bg1"/>
          </a:solidFill>
          <a:latin typeface="+mn-lt"/>
          <a:ea typeface="+mn-ea"/>
          <a:cs typeface="+mn-cs"/>
        </a:defRPr>
      </a:lvl1pPr>
      <a:lvl2pPr marL="1179359" indent="-453600" algn="l" defTabSz="725759" rtl="0" eaLnBrk="1" latinLnBrk="0" hangingPunct="1">
        <a:spcBef>
          <a:spcPct val="20000"/>
        </a:spcBef>
        <a:buFont typeface="Arial"/>
        <a:buChar char="–"/>
        <a:defRPr sz="4400" kern="1200">
          <a:solidFill>
            <a:schemeClr val="bg1"/>
          </a:solidFill>
          <a:latin typeface="+mn-lt"/>
          <a:ea typeface="+mn-ea"/>
          <a:cs typeface="+mn-cs"/>
        </a:defRPr>
      </a:lvl2pPr>
      <a:lvl3pPr marL="1814398" indent="-362880" algn="l" defTabSz="725759" rtl="0" eaLnBrk="1" latinLnBrk="0" hangingPunct="1">
        <a:spcBef>
          <a:spcPct val="20000"/>
        </a:spcBef>
        <a:buFont typeface="Arial"/>
        <a:buChar char="•"/>
        <a:defRPr sz="3800" kern="1200">
          <a:solidFill>
            <a:schemeClr val="bg1"/>
          </a:solidFill>
          <a:latin typeface="+mn-lt"/>
          <a:ea typeface="+mn-ea"/>
          <a:cs typeface="+mn-cs"/>
        </a:defRPr>
      </a:lvl3pPr>
      <a:lvl4pPr marL="2540157" indent="-362880" algn="l" defTabSz="725759" rtl="0" eaLnBrk="1" latinLnBrk="0" hangingPunct="1">
        <a:spcBef>
          <a:spcPct val="20000"/>
        </a:spcBef>
        <a:buFont typeface="Arial"/>
        <a:buChar char="–"/>
        <a:defRPr sz="3200" kern="1200">
          <a:solidFill>
            <a:schemeClr val="tx1"/>
          </a:solidFill>
          <a:latin typeface="+mn-lt"/>
          <a:ea typeface="+mn-ea"/>
          <a:cs typeface="+mn-cs"/>
        </a:defRPr>
      </a:lvl4pPr>
      <a:lvl5pPr marL="3265917" indent="-362880" algn="l" defTabSz="725759" rtl="0" eaLnBrk="1" latinLnBrk="0" hangingPunct="1">
        <a:spcBef>
          <a:spcPct val="20000"/>
        </a:spcBef>
        <a:buFont typeface="Arial"/>
        <a:buChar char="»"/>
        <a:defRPr sz="3200" kern="1200">
          <a:solidFill>
            <a:schemeClr val="tx1"/>
          </a:solidFill>
          <a:latin typeface="+mn-lt"/>
          <a:ea typeface="+mn-ea"/>
          <a:cs typeface="+mn-cs"/>
        </a:defRPr>
      </a:lvl5pPr>
      <a:lvl6pPr marL="3991676" indent="-362880" algn="l" defTabSz="725759" rtl="0" eaLnBrk="1" latinLnBrk="0" hangingPunct="1">
        <a:spcBef>
          <a:spcPct val="20000"/>
        </a:spcBef>
        <a:buFont typeface="Arial"/>
        <a:buChar char="•"/>
        <a:defRPr sz="3200" kern="1200">
          <a:solidFill>
            <a:schemeClr val="tx1"/>
          </a:solidFill>
          <a:latin typeface="+mn-lt"/>
          <a:ea typeface="+mn-ea"/>
          <a:cs typeface="+mn-cs"/>
        </a:defRPr>
      </a:lvl6pPr>
      <a:lvl7pPr marL="4717435" indent="-362880" algn="l" defTabSz="725759" rtl="0" eaLnBrk="1" latinLnBrk="0" hangingPunct="1">
        <a:spcBef>
          <a:spcPct val="20000"/>
        </a:spcBef>
        <a:buFont typeface="Arial"/>
        <a:buChar char="•"/>
        <a:defRPr sz="3200" kern="1200">
          <a:solidFill>
            <a:schemeClr val="tx1"/>
          </a:solidFill>
          <a:latin typeface="+mn-lt"/>
          <a:ea typeface="+mn-ea"/>
          <a:cs typeface="+mn-cs"/>
        </a:defRPr>
      </a:lvl7pPr>
      <a:lvl8pPr marL="5443195" indent="-362880" algn="l" defTabSz="725759" rtl="0" eaLnBrk="1" latinLnBrk="0" hangingPunct="1">
        <a:spcBef>
          <a:spcPct val="20000"/>
        </a:spcBef>
        <a:buFont typeface="Arial"/>
        <a:buChar char="•"/>
        <a:defRPr sz="3200" kern="1200">
          <a:solidFill>
            <a:schemeClr val="tx1"/>
          </a:solidFill>
          <a:latin typeface="+mn-lt"/>
          <a:ea typeface="+mn-ea"/>
          <a:cs typeface="+mn-cs"/>
        </a:defRPr>
      </a:lvl8pPr>
      <a:lvl9pPr marL="6168954" indent="-362880" algn="l" defTabSz="725759" rtl="0" eaLnBrk="1" latinLnBrk="0" hangingPunct="1">
        <a:spcBef>
          <a:spcPct val="20000"/>
        </a:spcBef>
        <a:buFont typeface="Arial"/>
        <a:buChar char="•"/>
        <a:defRPr sz="3200" kern="1200">
          <a:solidFill>
            <a:schemeClr val="tx1"/>
          </a:solidFill>
          <a:latin typeface="+mn-lt"/>
          <a:ea typeface="+mn-ea"/>
          <a:cs typeface="+mn-cs"/>
        </a:defRPr>
      </a:lvl9pPr>
    </p:bodyStyle>
    <p:otherStyle>
      <a:defPPr>
        <a:defRPr lang="en-US"/>
      </a:defPPr>
      <a:lvl1pPr marL="0" algn="l" defTabSz="725759" rtl="0" eaLnBrk="1" latinLnBrk="0" hangingPunct="1">
        <a:defRPr sz="2900" kern="1200">
          <a:solidFill>
            <a:schemeClr val="tx1"/>
          </a:solidFill>
          <a:latin typeface="+mn-lt"/>
          <a:ea typeface="+mn-ea"/>
          <a:cs typeface="+mn-cs"/>
        </a:defRPr>
      </a:lvl1pPr>
      <a:lvl2pPr marL="725759" algn="l" defTabSz="725759" rtl="0" eaLnBrk="1" latinLnBrk="0" hangingPunct="1">
        <a:defRPr sz="2900" kern="1200">
          <a:solidFill>
            <a:schemeClr val="tx1"/>
          </a:solidFill>
          <a:latin typeface="+mn-lt"/>
          <a:ea typeface="+mn-ea"/>
          <a:cs typeface="+mn-cs"/>
        </a:defRPr>
      </a:lvl2pPr>
      <a:lvl3pPr marL="1451519" algn="l" defTabSz="725759" rtl="0" eaLnBrk="1" latinLnBrk="0" hangingPunct="1">
        <a:defRPr sz="2900" kern="1200">
          <a:solidFill>
            <a:schemeClr val="tx1"/>
          </a:solidFill>
          <a:latin typeface="+mn-lt"/>
          <a:ea typeface="+mn-ea"/>
          <a:cs typeface="+mn-cs"/>
        </a:defRPr>
      </a:lvl3pPr>
      <a:lvl4pPr marL="2177278" algn="l" defTabSz="725759" rtl="0" eaLnBrk="1" latinLnBrk="0" hangingPunct="1">
        <a:defRPr sz="2900" kern="1200">
          <a:solidFill>
            <a:schemeClr val="tx1"/>
          </a:solidFill>
          <a:latin typeface="+mn-lt"/>
          <a:ea typeface="+mn-ea"/>
          <a:cs typeface="+mn-cs"/>
        </a:defRPr>
      </a:lvl4pPr>
      <a:lvl5pPr marL="2903037" algn="l" defTabSz="725759" rtl="0" eaLnBrk="1" latinLnBrk="0" hangingPunct="1">
        <a:defRPr sz="2900" kern="1200">
          <a:solidFill>
            <a:schemeClr val="tx1"/>
          </a:solidFill>
          <a:latin typeface="+mn-lt"/>
          <a:ea typeface="+mn-ea"/>
          <a:cs typeface="+mn-cs"/>
        </a:defRPr>
      </a:lvl5pPr>
      <a:lvl6pPr marL="3628796" algn="l" defTabSz="725759" rtl="0" eaLnBrk="1" latinLnBrk="0" hangingPunct="1">
        <a:defRPr sz="2900" kern="1200">
          <a:solidFill>
            <a:schemeClr val="tx1"/>
          </a:solidFill>
          <a:latin typeface="+mn-lt"/>
          <a:ea typeface="+mn-ea"/>
          <a:cs typeface="+mn-cs"/>
        </a:defRPr>
      </a:lvl6pPr>
      <a:lvl7pPr marL="4354556" algn="l" defTabSz="725759" rtl="0" eaLnBrk="1" latinLnBrk="0" hangingPunct="1">
        <a:defRPr sz="2900" kern="1200">
          <a:solidFill>
            <a:schemeClr val="tx1"/>
          </a:solidFill>
          <a:latin typeface="+mn-lt"/>
          <a:ea typeface="+mn-ea"/>
          <a:cs typeface="+mn-cs"/>
        </a:defRPr>
      </a:lvl7pPr>
      <a:lvl8pPr marL="5080315" algn="l" defTabSz="725759" rtl="0" eaLnBrk="1" latinLnBrk="0" hangingPunct="1">
        <a:defRPr sz="2900" kern="1200">
          <a:solidFill>
            <a:schemeClr val="tx1"/>
          </a:solidFill>
          <a:latin typeface="+mn-lt"/>
          <a:ea typeface="+mn-ea"/>
          <a:cs typeface="+mn-cs"/>
        </a:defRPr>
      </a:lvl8pPr>
      <a:lvl9pPr marL="5806074" algn="l" defTabSz="725759"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11.tif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1.tif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lgn="ctr">
              <a:buNone/>
            </a:pPr>
            <a:r>
              <a:rPr lang="en-US" altLang="en-US" sz="11500" dirty="0">
                <a:solidFill>
                  <a:schemeClr val="accent2">
                    <a:lumMod val="40000"/>
                    <a:lumOff val="60000"/>
                  </a:schemeClr>
                </a:solidFill>
              </a:rPr>
              <a:t>A Hope for Israel in the Early Church?</a:t>
            </a:r>
          </a:p>
        </p:txBody>
      </p:sp>
      <p:pic>
        <p:nvPicPr>
          <p:cNvPr id="4" name="Picture 3" descr="A stone path leading to a city&#10;&#10;AI-generated content may be incorrect.">
            <a:extLst>
              <a:ext uri="{FF2B5EF4-FFF2-40B4-BE49-F238E27FC236}">
                <a16:creationId xmlns:a16="http://schemas.microsoft.com/office/drawing/2014/main" id="{70D5DF7A-C04F-5147-05E4-2CD43A99FE1B}"/>
              </a:ext>
            </a:extLst>
          </p:cNvPr>
          <p:cNvPicPr>
            <a:picLocks noChangeAspect="1"/>
          </p:cNvPicPr>
          <p:nvPr/>
        </p:nvPicPr>
        <p:blipFill>
          <a:blip r:embed="rId3">
            <a:alphaModFix/>
          </a:blip>
          <a:stretch>
            <a:fillRect/>
          </a:stretch>
        </p:blipFill>
        <p:spPr>
          <a:xfrm>
            <a:off x="11871960" y="1846737"/>
            <a:ext cx="4041809" cy="6062714"/>
          </a:xfrm>
          <a:prstGeom prst="rect">
            <a:avLst/>
          </a:prstGeom>
          <a:ln>
            <a:noFill/>
          </a:ln>
          <a:effectLst>
            <a:softEdge rad="112500"/>
          </a:effectLst>
        </p:spPr>
      </p:pic>
    </p:spTree>
    <p:extLst>
      <p:ext uri="{BB962C8B-B14F-4D97-AF65-F5344CB8AC3E}">
        <p14:creationId xmlns:p14="http://schemas.microsoft.com/office/powerpoint/2010/main" val="357765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BC635-A368-EE60-3574-A5B5EA5F61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BBF0D-653F-35C7-7AC5-0F1766228BED}"/>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after these things shall a star arise to you from Jacob in peace, and a man shall arise from my seed, like the sun of righteousness, walking with the sons of men in meekness and righteousness; and no sin shall be found in him. And the heavens shall be opened unto him, to pour out the spirit, (even) the blessing of the Holy Father; and He shall pour out the spirit of grace upon you; and ye shall be unto Him sons in truth, and ye shall walk in His commandments first and last,…</a:t>
            </a:r>
          </a:p>
        </p:txBody>
      </p:sp>
      <p:sp>
        <p:nvSpPr>
          <p:cNvPr id="4" name="Title 1">
            <a:extLst>
              <a:ext uri="{FF2B5EF4-FFF2-40B4-BE49-F238E27FC236}">
                <a16:creationId xmlns:a16="http://schemas.microsoft.com/office/drawing/2014/main" id="{38896EB4-AD1A-D86A-DABB-20D0052647FB}"/>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02E0083F-BA36-EBB4-D7BD-AB7793E3177C}"/>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110014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09EB0-CDC2-60AF-5C2A-27DE31B853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F02CE8-9AC8-2BF8-B34A-3109AA92E981}"/>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“…this Branch of God Most High, and this Fountain giving life unto all. Then shall the </a:t>
            </a:r>
            <a:r>
              <a:rPr lang="en-US" sz="3600" dirty="0" err="1"/>
              <a:t>sceptre</a:t>
            </a:r>
            <a:r>
              <a:rPr lang="en-US" sz="3600" dirty="0"/>
              <a:t> of my kingdom shine forth; and from your root shall arise a stem; and from it shall grow a rod of righteousness to the Gentiles, to judge and to save all that call upon the Lord.” </a:t>
            </a:r>
          </a:p>
          <a:p>
            <a:pPr marL="0" indent="0">
              <a:buNone/>
            </a:pPr>
            <a:r>
              <a:rPr lang="en-US" sz="3600" dirty="0"/>
              <a:t>(</a:t>
            </a:r>
            <a:r>
              <a:rPr lang="en-US" sz="3600" i="1" dirty="0"/>
              <a:t>Test. Judah </a:t>
            </a:r>
            <a:r>
              <a:rPr lang="en-US" sz="3600" dirty="0"/>
              <a:t>24.1–6)</a:t>
            </a:r>
            <a:endParaRPr lang="en-US" sz="3600" baseline="-25000" dirty="0"/>
          </a:p>
        </p:txBody>
      </p:sp>
      <p:sp>
        <p:nvSpPr>
          <p:cNvPr id="4" name="Title 1">
            <a:extLst>
              <a:ext uri="{FF2B5EF4-FFF2-40B4-BE49-F238E27FC236}">
                <a16:creationId xmlns:a16="http://schemas.microsoft.com/office/drawing/2014/main" id="{FC8A2E0A-5080-2695-274D-0239BD7F0AF1}"/>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7CD58360-E0A1-B812-D323-A794F312AFEE}"/>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1757246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5A3B7-0ED7-9394-E210-AF3221006AD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9A4E70-7DAF-04E6-455D-971708669B71}"/>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after these things shall Abraham and Isaac and Jacob arise unto life, and I and my brethren shall be chiefs of the tribes of Israel… And ye shall be the people of the Lord, and have one tongue; and there shall be there no spirit of deceit of </a:t>
            </a:r>
            <a:r>
              <a:rPr lang="en-US" sz="3600" dirty="0" err="1"/>
              <a:t>Beliar</a:t>
            </a:r>
            <a:r>
              <a:rPr lang="en-US" sz="3600" dirty="0"/>
              <a:t>, for he shall be cast into the fire for ever. And they who have died in grief shall arise in joy, and they who were poor for the Lord’s sake shall be made rich, and they who are put to death for the Lord’s sake shall awake to life.”</a:t>
            </a:r>
          </a:p>
          <a:p>
            <a:pPr marL="0" indent="0">
              <a:buNone/>
            </a:pPr>
            <a:r>
              <a:rPr lang="en-US" sz="3600" dirty="0"/>
              <a:t> (</a:t>
            </a:r>
            <a:r>
              <a:rPr lang="en-US" sz="3600" i="1" dirty="0"/>
              <a:t>Test. Judah </a:t>
            </a:r>
            <a:r>
              <a:rPr lang="en-US" sz="3600" dirty="0"/>
              <a:t>25.1, 3–4)</a:t>
            </a:r>
            <a:endParaRPr lang="en-US" sz="3600" baseline="-25000" dirty="0"/>
          </a:p>
        </p:txBody>
      </p:sp>
      <p:sp>
        <p:nvSpPr>
          <p:cNvPr id="4" name="Title 1">
            <a:extLst>
              <a:ext uri="{FF2B5EF4-FFF2-40B4-BE49-F238E27FC236}">
                <a16:creationId xmlns:a16="http://schemas.microsoft.com/office/drawing/2014/main" id="{59049D25-7DFA-69F9-FD36-CB3DD4E31A14}"/>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232D1AAF-3574-46E2-347A-0C85ACA30241}"/>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1750097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56B24-460A-41FF-7131-1836FAD5CF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CFDA88-C934-9B61-FAC0-E04A5DD79F70}"/>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forsaking the commandments of the Lord, they will cleave unto </a:t>
            </a:r>
            <a:r>
              <a:rPr lang="en-US" sz="3600" dirty="0" err="1"/>
              <a:t>Beliar</a:t>
            </a:r>
            <a:r>
              <a:rPr lang="en-US" sz="3600" dirty="0"/>
              <a:t>. And leaving husbandry, they will follow after their own wicked devices, and they shall be dispersed among the Gentiles, and shall serve their enemies. And do you therefore give these commands to your children, that, if they sin, they may the more quickly return to the Lord; for He is merciful, and will deliver them, even to bring them back into their land.”</a:t>
            </a:r>
          </a:p>
          <a:p>
            <a:pPr marL="0" indent="0">
              <a:buNone/>
            </a:pPr>
            <a:r>
              <a:rPr lang="en-US" sz="3600" dirty="0"/>
              <a:t>(</a:t>
            </a:r>
            <a:r>
              <a:rPr lang="en-US" sz="3600" i="1" dirty="0"/>
              <a:t>Test. Issa.</a:t>
            </a:r>
            <a:r>
              <a:rPr lang="en-US" sz="3600" dirty="0"/>
              <a:t> 6.1–3)</a:t>
            </a:r>
          </a:p>
          <a:p>
            <a:pPr marL="0" indent="0">
              <a:buNone/>
            </a:pPr>
            <a:endParaRPr lang="en-US" sz="3600" baseline="-25000" dirty="0"/>
          </a:p>
        </p:txBody>
      </p:sp>
      <p:sp>
        <p:nvSpPr>
          <p:cNvPr id="4" name="Title 1">
            <a:extLst>
              <a:ext uri="{FF2B5EF4-FFF2-40B4-BE49-F238E27FC236}">
                <a16:creationId xmlns:a16="http://schemas.microsoft.com/office/drawing/2014/main" id="{DBB23E23-DE4F-E7F4-0E5C-56790EAD9E9E}"/>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13C3C78B-AC23-ADB8-6D73-D524AFA221F9}"/>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361750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again through the wickedness of your works shall ye provoke Him to anger, and ye shall be cast away by Him unto the time of consummation (</a:t>
            </a:r>
            <a:r>
              <a:rPr lang="en-US" sz="3600" dirty="0" err="1">
                <a:solidFill>
                  <a:srgbClr val="87DAFF"/>
                </a:solidFill>
              </a:rPr>
              <a:t>ἕως</a:t>
            </a:r>
            <a:r>
              <a:rPr lang="en-US" sz="3600" dirty="0">
                <a:solidFill>
                  <a:srgbClr val="87DAFF"/>
                </a:solidFill>
              </a:rPr>
              <a:t> </a:t>
            </a:r>
            <a:r>
              <a:rPr lang="en-US" sz="3600" dirty="0" err="1">
                <a:solidFill>
                  <a:srgbClr val="87DAFF"/>
                </a:solidFill>
              </a:rPr>
              <a:t>κ</a:t>
            </a:r>
            <a:r>
              <a:rPr lang="en-US" sz="3600" dirty="0">
                <a:solidFill>
                  <a:srgbClr val="87DAFF"/>
                </a:solidFill>
              </a:rPr>
              <a:t>α</a:t>
            </a:r>
            <a:r>
              <a:rPr lang="en-US" sz="3600" dirty="0" err="1">
                <a:solidFill>
                  <a:srgbClr val="87DAFF"/>
                </a:solidFill>
              </a:rPr>
              <a:t>ιροῦ</a:t>
            </a:r>
            <a:r>
              <a:rPr lang="en-US" sz="3600" dirty="0">
                <a:solidFill>
                  <a:srgbClr val="87DAFF"/>
                </a:solidFill>
              </a:rPr>
              <a:t> </a:t>
            </a:r>
            <a:r>
              <a:rPr lang="en-US" sz="3600" dirty="0" err="1">
                <a:solidFill>
                  <a:srgbClr val="87DAFF"/>
                </a:solidFill>
              </a:rPr>
              <a:t>συντελεί</a:t>
            </a:r>
            <a:r>
              <a:rPr lang="en-US" sz="3600" dirty="0">
                <a:solidFill>
                  <a:srgbClr val="87DAFF"/>
                </a:solidFill>
              </a:rPr>
              <a:t>α</a:t>
            </a:r>
            <a:r>
              <a:rPr lang="en-US" sz="3600" dirty="0" err="1">
                <a:solidFill>
                  <a:srgbClr val="87DAFF"/>
                </a:solidFill>
              </a:rPr>
              <a:t>ς</a:t>
            </a:r>
            <a:r>
              <a:rPr lang="en-US" sz="3600" dirty="0"/>
              <a:t>).” (</a:t>
            </a:r>
            <a:r>
              <a:rPr lang="en-US" sz="3600" i="1" dirty="0"/>
              <a:t>Test. Zebulun </a:t>
            </a:r>
            <a:r>
              <a:rPr lang="en-US" sz="3600" dirty="0"/>
              <a:t>9.9 )</a:t>
            </a:r>
          </a:p>
          <a:p>
            <a:pPr marL="0" indent="0">
              <a:buNone/>
            </a:pPr>
            <a:endParaRPr lang="en-US" sz="3600" baseline="-25000" dirty="0"/>
          </a:p>
          <a:p>
            <a:pPr marL="0" indent="0">
              <a:buNone/>
            </a:pPr>
            <a:r>
              <a:rPr lang="en-US" sz="3600" dirty="0"/>
              <a:t>“And therefore shall ye be scattered as Gad and Dan my brethren, and ye shall know not your own lands, tribe, and tongue. But the Lord will gather you together (</a:t>
            </a:r>
            <a:r>
              <a:rPr lang="en-US" sz="3600" dirty="0" err="1">
                <a:solidFill>
                  <a:srgbClr val="87DAFF"/>
                </a:solidFill>
              </a:rPr>
              <a:t>ἐ</a:t>
            </a:r>
            <a:r>
              <a:rPr lang="el-GR" sz="3600" dirty="0" err="1">
                <a:solidFill>
                  <a:srgbClr val="87DAFF"/>
                </a:solidFill>
              </a:rPr>
              <a:t>πισυνάχει</a:t>
            </a:r>
            <a:r>
              <a:rPr lang="en-US" sz="3600" dirty="0"/>
              <a:t>) in faith through His tender mercy, and for the sake of Abraham, Isaac, and Jacob.” (</a:t>
            </a:r>
            <a:r>
              <a:rPr lang="en-US" sz="3600" i="1" dirty="0"/>
              <a:t>Test. Asher </a:t>
            </a:r>
            <a:r>
              <a:rPr lang="en-US" sz="3600" dirty="0"/>
              <a:t>7.6-7; cf. Matt 24:31) </a:t>
            </a:r>
            <a:endParaRPr lang="en-US" sz="3600" baseline="-25000" dirty="0"/>
          </a:p>
        </p:txBody>
      </p:sp>
      <p:sp>
        <p:nvSpPr>
          <p:cNvPr id="4" name="Title 1">
            <a:extLst>
              <a:ext uri="{FF2B5EF4-FFF2-40B4-BE49-F238E27FC236}">
                <a16:creationId xmlns:a16="http://schemas.microsoft.com/office/drawing/2014/main" id="{0DF18BD7-30AC-D8CC-369A-B806BB9494B9}"/>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1BBB1564-D36D-FBC1-F44E-2A68ABA68314}"/>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3820518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“Therefore shall ye be led away [with them] into captivity, and there shall ye receive all the plagues of Egypt, and all the evils of the Gentiles. And so when ye return to the Lord ye shall obtain mercy, and He shall bring you into His sanctuary, and He shall give you peace. And there shall arise unto you from the tribe of Judah and of Levi the salvation of the Lord; and he shall make war against </a:t>
            </a:r>
            <a:r>
              <a:rPr lang="en-US" sz="3600" dirty="0" err="1"/>
              <a:t>Beliar</a:t>
            </a:r>
            <a:r>
              <a:rPr lang="en-US" sz="3600" dirty="0"/>
              <a:t>, and execute an everlasting vengeance on our enemies…</a:t>
            </a:r>
            <a:endParaRPr lang="en-US" sz="3600" baseline="-25000" dirty="0"/>
          </a:p>
        </p:txBody>
      </p:sp>
      <p:sp>
        <p:nvSpPr>
          <p:cNvPr id="4" name="Title 1">
            <a:extLst>
              <a:ext uri="{FF2B5EF4-FFF2-40B4-BE49-F238E27FC236}">
                <a16:creationId xmlns:a16="http://schemas.microsoft.com/office/drawing/2014/main" id="{50F043FC-D9B7-6EC3-219F-8501C7DDCE78}"/>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B6FE5924-773F-82FD-2988-1A8DFAF04F99}"/>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2301024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FA9A1-1161-820D-C177-984D38BA24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5DCC16-8D9F-5B67-6E04-3459600751A9}"/>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the captivity shall he take from </a:t>
            </a:r>
            <a:r>
              <a:rPr lang="en-US" sz="3600" dirty="0" err="1"/>
              <a:t>Beliar</a:t>
            </a:r>
            <a:r>
              <a:rPr lang="en-US" sz="3600" dirty="0"/>
              <a:t> the souls of the saints, and turn disobedient hearts unto the Lord, and give to them that call upon him eternal peace. And the saints shall rest in Eden, and in the New Jerusalem shall the righteous rejoice, and it shall be unto the glory of God for ever. And no longer shall Jerusalem endure desolation, nor Israel be led captive; for the Lord shall be in the midst of it living amongst men, and the Holy One of Israel shall reign over it in humility and in poverty; and he who believeth on Him shall reign amongst men in truth.” (</a:t>
            </a:r>
            <a:r>
              <a:rPr lang="en-US" sz="3600" i="1" dirty="0"/>
              <a:t>Test. Dan </a:t>
            </a:r>
            <a:r>
              <a:rPr lang="en-US" sz="3600" dirty="0"/>
              <a:t>5.8–13)</a:t>
            </a:r>
          </a:p>
          <a:p>
            <a:pPr marL="0" indent="0">
              <a:buNone/>
            </a:pPr>
            <a:endParaRPr lang="en-US" sz="3600" baseline="-25000" dirty="0"/>
          </a:p>
        </p:txBody>
      </p:sp>
      <p:sp>
        <p:nvSpPr>
          <p:cNvPr id="4" name="Title 1">
            <a:extLst>
              <a:ext uri="{FF2B5EF4-FFF2-40B4-BE49-F238E27FC236}">
                <a16:creationId xmlns:a16="http://schemas.microsoft.com/office/drawing/2014/main" id="{749DDFA5-A513-37D7-3687-24D3DE7ECB03}"/>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27A91E8E-376D-AF66-E1BC-179BDC2B2914}"/>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765241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583A0-015E-1C62-F8ED-A1B4D4B3B3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35F4AC-F597-F7E3-938A-C84A4907ABA8}"/>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“Therefore is the enemy eager to destroy all that call upon the Lord. For he </a:t>
            </a:r>
            <a:r>
              <a:rPr lang="en-US" sz="3600" dirty="0" err="1"/>
              <a:t>knoweth</a:t>
            </a:r>
            <a:r>
              <a:rPr lang="en-US" sz="3600" dirty="0"/>
              <a:t> that in the day on which Israel shall believe, the kingdom of the enemy shall be brought to an end; and the very angel of peace shall strengthen Israel, that it fall not into the extremity of evil. And it shall be in the time of the lawlessness of Israel, that the Lord will not depart from them, but will transform them into a nation that doeth His will, for none of the angels will be equal unto him. And His name shall be in every place in Israel, and among the Gentiles.” (</a:t>
            </a:r>
            <a:r>
              <a:rPr lang="en-US" sz="3600" i="1" dirty="0"/>
              <a:t>Test. Dan </a:t>
            </a:r>
            <a:r>
              <a:rPr lang="en-US" sz="3600" dirty="0"/>
              <a:t>6)</a:t>
            </a:r>
          </a:p>
          <a:p>
            <a:pPr marL="0" indent="0">
              <a:buNone/>
            </a:pPr>
            <a:endParaRPr lang="en-US" sz="3600" baseline="-25000" dirty="0"/>
          </a:p>
        </p:txBody>
      </p:sp>
      <p:sp>
        <p:nvSpPr>
          <p:cNvPr id="4" name="Title 1">
            <a:extLst>
              <a:ext uri="{FF2B5EF4-FFF2-40B4-BE49-F238E27FC236}">
                <a16:creationId xmlns:a16="http://schemas.microsoft.com/office/drawing/2014/main" id="{A525768B-AD7C-3FC3-DC14-9FDA910D6382}"/>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8637D4FA-D8F1-5DF3-1209-2641179B1A9A}"/>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530793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999089"/>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the Lord shall judge Israel first, even for the wrong they did unto Him; for when He appeared as a deliverer, God in the flesh, they believed Him not. And then shall He judge all the Gentiles, as many as believed Him not when He appeared upon earth. And He shall reprove Israel among the chosen ones of the Gentiles…; and they were alienated from God, and became as they that were no children in the portion of them that fear the Lord. But if ye walk in holiness in the presence of the Lord, ye shall dwell in hope again in me, and all Israel shall be gathered unto the Lord.” (</a:t>
            </a:r>
            <a:r>
              <a:rPr lang="en-US" sz="3600" i="1" dirty="0"/>
              <a:t>Test. Benjamin </a:t>
            </a:r>
            <a:r>
              <a:rPr lang="en-US" sz="3600" dirty="0"/>
              <a:t>10)</a:t>
            </a:r>
          </a:p>
        </p:txBody>
      </p:sp>
      <p:sp>
        <p:nvSpPr>
          <p:cNvPr id="4" name="Title 1">
            <a:extLst>
              <a:ext uri="{FF2B5EF4-FFF2-40B4-BE49-F238E27FC236}">
                <a16:creationId xmlns:a16="http://schemas.microsoft.com/office/drawing/2014/main" id="{0416B377-2802-E902-B262-6BBCC7C2BF1B}"/>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A144BA69-5CD2-0D72-06F9-6927B544D4DD}"/>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826659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45DF5-8727-B870-9E3A-9486A6D916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0FCBD7-E5E8-4E03-E38D-265469B11484}"/>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4000" dirty="0"/>
              <a:t>“Altogether the future-oriented passages claim a number of things about what lies ahead for the patriarchs and for the early Common Era recipients of the </a:t>
            </a:r>
            <a:r>
              <a:rPr lang="en-US" sz="4000" i="1" dirty="0"/>
              <a:t>Testaments….</a:t>
            </a:r>
            <a:r>
              <a:rPr lang="en-US" dirty="0"/>
              <a:t> </a:t>
            </a:r>
            <a:r>
              <a:rPr lang="en-US" sz="4000" dirty="0"/>
              <a:t>They predict that Israel, and most especially the tribe of Levi, will reject the messiah. After that, the messiah will turn away from Israel to the Gentiles, and Israel will sporadically keep the commandments in the period between the first advent of the messiah…</a:t>
            </a:r>
            <a:endParaRPr lang="en-US" sz="4000" baseline="-25000" dirty="0"/>
          </a:p>
        </p:txBody>
      </p:sp>
      <p:sp>
        <p:nvSpPr>
          <p:cNvPr id="4" name="Title 1">
            <a:extLst>
              <a:ext uri="{FF2B5EF4-FFF2-40B4-BE49-F238E27FC236}">
                <a16:creationId xmlns:a16="http://schemas.microsoft.com/office/drawing/2014/main" id="{433B4DB2-F5A1-0F20-3A3A-112CD81982E0}"/>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C06B0AFB-D182-1381-736B-6786F840945B}"/>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3876948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AB9DD-6BE2-D0BD-AD2E-8EDEA8219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D5A43-C6F0-EDBA-E715-5756577F90A6}"/>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pic>
        <p:nvPicPr>
          <p:cNvPr id="4" name="Picture 3">
            <a:extLst>
              <a:ext uri="{FF2B5EF4-FFF2-40B4-BE49-F238E27FC236}">
                <a16:creationId xmlns:a16="http://schemas.microsoft.com/office/drawing/2014/main" id="{3FE92CAA-2E59-1AB0-5CF3-961AB521A6B5}"/>
              </a:ext>
            </a:extLst>
          </p:cNvPr>
          <p:cNvPicPr>
            <a:picLocks noChangeAspect="1"/>
          </p:cNvPicPr>
          <p:nvPr/>
        </p:nvPicPr>
        <p:blipFill>
          <a:blip r:embed="rId3">
            <a:duotone>
              <a:prstClr val="black"/>
              <a:schemeClr val="accent2">
                <a:tint val="45000"/>
                <a:satMod val="400000"/>
              </a:schemeClr>
            </a:duotone>
          </a:blip>
          <a:srcRect l="4727" t="12874" r="4872" b="11078"/>
          <a:stretch>
            <a:fillRect/>
          </a:stretch>
        </p:blipFill>
        <p:spPr>
          <a:xfrm>
            <a:off x="461811" y="2277978"/>
            <a:ext cx="13963452" cy="5069307"/>
          </a:xfrm>
          <a:prstGeom prst="rect">
            <a:avLst/>
          </a:prstGeom>
        </p:spPr>
      </p:pic>
    </p:spTree>
    <p:extLst>
      <p:ext uri="{BB962C8B-B14F-4D97-AF65-F5344CB8AC3E}">
        <p14:creationId xmlns:p14="http://schemas.microsoft.com/office/powerpoint/2010/main" val="3603597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F803-61A4-A43B-37D1-B2FA361DC3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32F63-F4B0-B293-B5CB-F45275B9AAB8}"/>
              </a:ext>
            </a:extLst>
          </p:cNvPr>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4000" dirty="0"/>
              <a:t>“…and his second coming. And…the patriarchs announce that the messiah will come to complete God’s plan of salvation for Israel, to redeem those who have kept the law ‘and/or believe[s] in Jesus Christ’”</a:t>
            </a:r>
            <a:endParaRPr lang="en-US" sz="4000" baseline="-25000" dirty="0"/>
          </a:p>
          <a:p>
            <a:pPr marL="0" indent="0">
              <a:buNone/>
            </a:pPr>
            <a:endParaRPr lang="en-US" sz="4000" baseline="-25000" dirty="0"/>
          </a:p>
          <a:p>
            <a:pPr marL="0" indent="0">
              <a:buNone/>
            </a:pPr>
            <a:r>
              <a:rPr lang="en-US" baseline="-25000" dirty="0"/>
              <a:t>Robert Kugler, </a:t>
            </a:r>
            <a:r>
              <a:rPr lang="en-US" i="1" baseline="-25000" dirty="0"/>
              <a:t>The Testaments of the Twelve Patriarchs, </a:t>
            </a:r>
            <a:r>
              <a:rPr lang="en-US" baseline="-25000" dirty="0"/>
              <a:t>Guides to the Apocrypha and Pseudepigrapha (Sheffield, U.K.: Sheffield Academic, 2001), 15. </a:t>
            </a:r>
          </a:p>
        </p:txBody>
      </p:sp>
      <p:sp>
        <p:nvSpPr>
          <p:cNvPr id="4" name="Title 1">
            <a:extLst>
              <a:ext uri="{FF2B5EF4-FFF2-40B4-BE49-F238E27FC236}">
                <a16:creationId xmlns:a16="http://schemas.microsoft.com/office/drawing/2014/main" id="{18CA6FC8-3A5A-3AA0-B199-898D1C2C7C42}"/>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6C4893E2-C250-9C84-E80E-220C7B736BDF}"/>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1572696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1EBD-3461-40E1-76F1-768D59AD3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4CA2A8-A1F5-766F-C308-7BBB92AA988C}"/>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grpSp>
        <p:nvGrpSpPr>
          <p:cNvPr id="5" name="Group 4">
            <a:extLst>
              <a:ext uri="{FF2B5EF4-FFF2-40B4-BE49-F238E27FC236}">
                <a16:creationId xmlns:a16="http://schemas.microsoft.com/office/drawing/2014/main" id="{ACDD77B8-BC93-5818-8EDA-D6A6628C6B8C}"/>
              </a:ext>
            </a:extLst>
          </p:cNvPr>
          <p:cNvGrpSpPr/>
          <p:nvPr/>
        </p:nvGrpSpPr>
        <p:grpSpPr>
          <a:xfrm>
            <a:off x="457199" y="2822257"/>
            <a:ext cx="4631635" cy="3101465"/>
            <a:chOff x="457199" y="2822257"/>
            <a:chExt cx="4631635" cy="3101465"/>
          </a:xfrm>
        </p:grpSpPr>
        <p:sp>
          <p:nvSpPr>
            <p:cNvPr id="26" name="Right Arrow 25">
              <a:extLst>
                <a:ext uri="{FF2B5EF4-FFF2-40B4-BE49-F238E27FC236}">
                  <a16:creationId xmlns:a16="http://schemas.microsoft.com/office/drawing/2014/main" id="{77A2AF62-AC20-E760-94C6-A866E672ED40}"/>
                </a:ext>
              </a:extLst>
            </p:cNvPr>
            <p:cNvSpPr/>
            <p:nvPr/>
          </p:nvSpPr>
          <p:spPr>
            <a:xfrm>
              <a:off x="457199" y="3155674"/>
              <a:ext cx="4631635" cy="2768048"/>
            </a:xfrm>
            <a:prstGeom prst="rightArrow">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ysClr val="windowText" lastClr="000000"/>
                  </a:solidFill>
                </a:rPr>
                <a:t>Jewish-Christian Premillennialism</a:t>
              </a:r>
            </a:p>
          </p:txBody>
        </p:sp>
        <p:sp>
          <p:nvSpPr>
            <p:cNvPr id="32" name="TextBox 31">
              <a:extLst>
                <a:ext uri="{FF2B5EF4-FFF2-40B4-BE49-F238E27FC236}">
                  <a16:creationId xmlns:a16="http://schemas.microsoft.com/office/drawing/2014/main" id="{F3FD02CE-E79B-8B18-3CAB-822E863D5781}"/>
                </a:ext>
              </a:extLst>
            </p:cNvPr>
            <p:cNvSpPr txBox="1"/>
            <p:nvPr/>
          </p:nvSpPr>
          <p:spPr>
            <a:xfrm>
              <a:off x="457199" y="2822257"/>
              <a:ext cx="3399183" cy="984885"/>
            </a:xfrm>
            <a:prstGeom prst="rect">
              <a:avLst/>
            </a:prstGeom>
            <a:noFill/>
          </p:spPr>
          <p:txBody>
            <a:bodyPr wrap="square">
              <a:spAutoFit/>
            </a:bodyPr>
            <a:lstStyle/>
            <a:p>
              <a:r>
                <a:rPr lang="en-US" dirty="0">
                  <a:solidFill>
                    <a:schemeClr val="accent2">
                      <a:lumMod val="40000"/>
                      <a:lumOff val="60000"/>
                    </a:schemeClr>
                  </a:solidFill>
                </a:rPr>
                <a:t>Earthly Kingdom &amp;</a:t>
              </a:r>
            </a:p>
            <a:p>
              <a:r>
                <a:rPr lang="en-US" dirty="0">
                  <a:solidFill>
                    <a:schemeClr val="accent2">
                      <a:lumMod val="40000"/>
                      <a:lumOff val="60000"/>
                    </a:schemeClr>
                  </a:solidFill>
                </a:rPr>
                <a:t>Restoration of Israel</a:t>
              </a:r>
              <a:endParaRPr lang="en-US" dirty="0"/>
            </a:p>
          </p:txBody>
        </p:sp>
      </p:grpSp>
      <p:grpSp>
        <p:nvGrpSpPr>
          <p:cNvPr id="6" name="Group 5">
            <a:extLst>
              <a:ext uri="{FF2B5EF4-FFF2-40B4-BE49-F238E27FC236}">
                <a16:creationId xmlns:a16="http://schemas.microsoft.com/office/drawing/2014/main" id="{5225F257-82B2-2CC3-D47E-04392DB17D15}"/>
              </a:ext>
            </a:extLst>
          </p:cNvPr>
          <p:cNvGrpSpPr/>
          <p:nvPr/>
        </p:nvGrpSpPr>
        <p:grpSpPr>
          <a:xfrm>
            <a:off x="4943061" y="2849103"/>
            <a:ext cx="9687339" cy="3074619"/>
            <a:chOff x="4943061" y="2849103"/>
            <a:chExt cx="9687339" cy="3074619"/>
          </a:xfrm>
        </p:grpSpPr>
        <p:sp>
          <p:nvSpPr>
            <p:cNvPr id="28" name="Right Arrow 27">
              <a:extLst>
                <a:ext uri="{FF2B5EF4-FFF2-40B4-BE49-F238E27FC236}">
                  <a16:creationId xmlns:a16="http://schemas.microsoft.com/office/drawing/2014/main" id="{70D537F4-B9A1-9FA7-8FCF-98131DB6F13C}"/>
                </a:ext>
              </a:extLst>
            </p:cNvPr>
            <p:cNvSpPr/>
            <p:nvPr/>
          </p:nvSpPr>
          <p:spPr>
            <a:xfrm>
              <a:off x="5088834" y="3155674"/>
              <a:ext cx="9541566" cy="2768048"/>
            </a:xfrm>
            <a:prstGeom prst="rightArrow">
              <a:avLst/>
            </a:prstGeom>
            <a:solidFill>
              <a:srgbClr val="87DAFF">
                <a:alpha val="3098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t>Gentile Christian</a:t>
              </a:r>
            </a:p>
            <a:p>
              <a:pPr algn="r"/>
              <a:r>
                <a:rPr lang="en-US" sz="3600" dirty="0"/>
                <a:t>Premillennialism</a:t>
              </a:r>
            </a:p>
          </p:txBody>
        </p:sp>
        <p:sp>
          <p:nvSpPr>
            <p:cNvPr id="33" name="TextBox 32">
              <a:extLst>
                <a:ext uri="{FF2B5EF4-FFF2-40B4-BE49-F238E27FC236}">
                  <a16:creationId xmlns:a16="http://schemas.microsoft.com/office/drawing/2014/main" id="{E9026923-7D26-F97D-861D-99DE324C4588}"/>
                </a:ext>
              </a:extLst>
            </p:cNvPr>
            <p:cNvSpPr txBox="1"/>
            <p:nvPr/>
          </p:nvSpPr>
          <p:spPr>
            <a:xfrm>
              <a:off x="4943061" y="2849103"/>
              <a:ext cx="8196470" cy="984885"/>
            </a:xfrm>
            <a:prstGeom prst="rect">
              <a:avLst/>
            </a:prstGeom>
            <a:noFill/>
          </p:spPr>
          <p:txBody>
            <a:bodyPr wrap="square">
              <a:spAutoFit/>
            </a:bodyPr>
            <a:lstStyle/>
            <a:p>
              <a:r>
                <a:rPr lang="en-US" dirty="0">
                  <a:solidFill>
                    <a:schemeClr val="accent2">
                      <a:lumMod val="40000"/>
                      <a:lumOff val="60000"/>
                    </a:schemeClr>
                  </a:solidFill>
                </a:rPr>
                <a:t>Earthly Kingdom Centered in Jerusalem</a:t>
              </a:r>
            </a:p>
            <a:p>
              <a:r>
                <a:rPr lang="en-US" dirty="0">
                  <a:solidFill>
                    <a:schemeClr val="accent2">
                      <a:lumMod val="40000"/>
                      <a:lumOff val="60000"/>
                    </a:schemeClr>
                  </a:solidFill>
                </a:rPr>
                <a:t>&amp; Subtle Refences to Restoration of Israel</a:t>
              </a:r>
            </a:p>
          </p:txBody>
        </p:sp>
      </p:grpSp>
      <p:sp>
        <p:nvSpPr>
          <p:cNvPr id="13" name="Rectangle 12">
            <a:extLst>
              <a:ext uri="{FF2B5EF4-FFF2-40B4-BE49-F238E27FC236}">
                <a16:creationId xmlns:a16="http://schemas.microsoft.com/office/drawing/2014/main" id="{4F0E6B9A-6948-DFCD-C88E-F3B547A8A807}"/>
              </a:ext>
            </a:extLst>
          </p:cNvPr>
          <p:cNvSpPr/>
          <p:nvPr/>
        </p:nvSpPr>
        <p:spPr>
          <a:xfrm>
            <a:off x="457199" y="2126975"/>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1st Century</a:t>
            </a:r>
          </a:p>
        </p:txBody>
      </p:sp>
      <p:sp>
        <p:nvSpPr>
          <p:cNvPr id="14" name="Rectangle 13">
            <a:extLst>
              <a:ext uri="{FF2B5EF4-FFF2-40B4-BE49-F238E27FC236}">
                <a16:creationId xmlns:a16="http://schemas.microsoft.com/office/drawing/2014/main" id="{2FEFF461-1BA1-B9B3-5037-FDE77A8C9273}"/>
              </a:ext>
            </a:extLst>
          </p:cNvPr>
          <p:cNvSpPr/>
          <p:nvPr/>
        </p:nvSpPr>
        <p:spPr>
          <a:xfrm>
            <a:off x="4591878" y="2126974"/>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2nd Century</a:t>
            </a:r>
          </a:p>
        </p:txBody>
      </p:sp>
      <p:sp>
        <p:nvSpPr>
          <p:cNvPr id="15" name="Rectangle 14">
            <a:extLst>
              <a:ext uri="{FF2B5EF4-FFF2-40B4-BE49-F238E27FC236}">
                <a16:creationId xmlns:a16="http://schemas.microsoft.com/office/drawing/2014/main" id="{843858E3-8E16-5EAA-75D3-44107A2603F4}"/>
              </a:ext>
            </a:extLst>
          </p:cNvPr>
          <p:cNvSpPr/>
          <p:nvPr/>
        </p:nvSpPr>
        <p:spPr>
          <a:xfrm>
            <a:off x="8726557" y="2126973"/>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3rd Century</a:t>
            </a:r>
          </a:p>
        </p:txBody>
      </p:sp>
    </p:spTree>
    <p:extLst>
      <p:ext uri="{BB962C8B-B14F-4D97-AF65-F5344CB8AC3E}">
        <p14:creationId xmlns:p14="http://schemas.microsoft.com/office/powerpoint/2010/main" val="126961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 y="250"/>
            <a:ext cx="16257588" cy="9143750"/>
          </a:xfrm>
          <a:prstGeom prst="rect">
            <a:avLst/>
          </a:prstGeom>
        </p:spPr>
      </p:pic>
      <p:sp>
        <p:nvSpPr>
          <p:cNvPr id="3" name="Content Placeholder 2"/>
          <p:cNvSpPr>
            <a:spLocks noGrp="1"/>
          </p:cNvSpPr>
          <p:nvPr>
            <p:ph idx="1"/>
          </p:nvPr>
        </p:nvSpPr>
        <p:spPr>
          <a:xfrm>
            <a:off x="812879" y="1846737"/>
            <a:ext cx="9962697" cy="7002795"/>
          </a:xfrm>
        </p:spPr>
        <p:txBody>
          <a:bodyPr/>
          <a:lstStyle/>
          <a:p>
            <a:pPr marL="0" indent="0">
              <a:buNone/>
            </a:pPr>
            <a:r>
              <a:rPr lang="en-US" sz="3600" dirty="0"/>
              <a:t>“Of these and such like words written by the prophets…some have reference to the first advent of Christ, in which He is preached as inglorious, obscure, and of mortal appearance: but others had reference to His second advent, when He shall appear in glory and above the clouds; </a:t>
            </a:r>
            <a:r>
              <a:rPr lang="en-US" sz="3600" dirty="0">
                <a:solidFill>
                  <a:srgbClr val="87DAFF"/>
                </a:solidFill>
              </a:rPr>
              <a:t>and your nation shall see and know Him whom they have pierced, as Hosea, one of the twelve prophets, and Daniel, foretold.”</a:t>
            </a:r>
          </a:p>
          <a:p>
            <a:pPr marL="0" indent="0" algn="r">
              <a:buNone/>
            </a:pPr>
            <a:r>
              <a:rPr lang="en-US" altLang="en-US" sz="3600" dirty="0"/>
              <a:t>—Justin, </a:t>
            </a:r>
            <a:r>
              <a:rPr lang="en-US" altLang="en-US" sz="3600" i="1" dirty="0"/>
              <a:t>Dialogue with Trypho </a:t>
            </a:r>
            <a:r>
              <a:rPr lang="en-US" altLang="en-US" sz="3600" dirty="0"/>
              <a:t>14</a:t>
            </a:r>
          </a:p>
        </p:txBody>
      </p:sp>
      <p:sp>
        <p:nvSpPr>
          <p:cNvPr id="2" name="Title 1">
            <a:extLst>
              <a:ext uri="{FF2B5EF4-FFF2-40B4-BE49-F238E27FC236}">
                <a16:creationId xmlns:a16="http://schemas.microsoft.com/office/drawing/2014/main" id="{7DB0FA21-0221-A883-02CD-41D54CF65710}"/>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723942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966788" y="1846737"/>
            <a:ext cx="9258300" cy="7002795"/>
          </a:xfrm>
        </p:spPr>
        <p:txBody>
          <a:bodyPr/>
          <a:lstStyle/>
          <a:p>
            <a:pPr marL="0" indent="0" algn="r">
              <a:buNone/>
            </a:pPr>
            <a:r>
              <a:rPr lang="en-US" altLang="en-US" sz="4000" dirty="0"/>
              <a:t>“But I and others, who are right-minded Christians on all points, are assured that there will be a resurrection of the dead, and a thousand years in Jerusalem, which will then be built, adorned, and enlarged, as the prophets Ezekiel and Isaiah and others declare.” </a:t>
            </a:r>
          </a:p>
          <a:p>
            <a:pPr marL="0" indent="0" algn="r">
              <a:spcBef>
                <a:spcPts val="1600"/>
              </a:spcBef>
              <a:buNone/>
            </a:pPr>
            <a:r>
              <a:rPr lang="en-US" altLang="en-US" sz="2800" dirty="0"/>
              <a:t>		—Justin, </a:t>
            </a:r>
            <a:r>
              <a:rPr lang="en-US" altLang="en-US" sz="2800" i="1" dirty="0"/>
              <a:t>Dialogue with </a:t>
            </a:r>
            <a:r>
              <a:rPr lang="en-US" altLang="en-US" sz="2800" i="1" dirty="0" err="1"/>
              <a:t>Trypho</a:t>
            </a:r>
            <a:r>
              <a:rPr lang="en-US" altLang="en-US" sz="2800" dirty="0"/>
              <a:t>, 80</a:t>
            </a:r>
          </a:p>
        </p:txBody>
      </p:sp>
      <p:sp>
        <p:nvSpPr>
          <p:cNvPr id="4" name="Title 1">
            <a:extLst>
              <a:ext uri="{FF2B5EF4-FFF2-40B4-BE49-F238E27FC236}">
                <a16:creationId xmlns:a16="http://schemas.microsoft.com/office/drawing/2014/main" id="{CC42DB27-513D-E11A-CAAC-F35B34D87287}"/>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11751721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812879" y="1846737"/>
            <a:ext cx="9793209" cy="6820185"/>
          </a:xfrm>
        </p:spPr>
        <p:txBody>
          <a:bodyPr/>
          <a:lstStyle/>
          <a:p>
            <a:pPr marL="0" indent="0" algn="r">
              <a:buNone/>
            </a:pPr>
            <a:r>
              <a:rPr lang="en-US" sz="3600" dirty="0"/>
              <a:t>“And Jeremiah does not merely point out his sudden coming, but he even indicates the tribe from which he [the Antichrist] shall come, where he says, ‘We shall hear the voice of his swift horses from Dan;…’ </a:t>
            </a:r>
            <a:r>
              <a:rPr lang="en-US" sz="3600" dirty="0">
                <a:solidFill>
                  <a:srgbClr val="87DAFF"/>
                </a:solidFill>
              </a:rPr>
              <a:t>This, too, is the reason that this tribe is not reckoned in the Apocalypse along with those which are saved.</a:t>
            </a:r>
            <a:r>
              <a:rPr lang="en-US" sz="3600" dirty="0"/>
              <a:t>”</a:t>
            </a:r>
          </a:p>
          <a:p>
            <a:pPr marL="0" indent="0" algn="r">
              <a:buNone/>
            </a:pPr>
            <a:r>
              <a:rPr lang="en-US" altLang="en-US" sz="2400" dirty="0"/>
              <a:t>—Irenaeus, </a:t>
            </a:r>
            <a:r>
              <a:rPr lang="en-US" altLang="en-US" sz="2400" i="1" dirty="0"/>
              <a:t>Against Heresies </a:t>
            </a:r>
            <a:r>
              <a:rPr lang="en-US" altLang="en-US" sz="2400" dirty="0"/>
              <a:t>5.30.2</a:t>
            </a:r>
          </a:p>
        </p:txBody>
      </p:sp>
      <p:sp>
        <p:nvSpPr>
          <p:cNvPr id="6" name="Title 1">
            <a:extLst>
              <a:ext uri="{FF2B5EF4-FFF2-40B4-BE49-F238E27FC236}">
                <a16:creationId xmlns:a16="http://schemas.microsoft.com/office/drawing/2014/main" id="{2670D7E8-7C45-51A9-949A-74C014CABE9E}"/>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1207333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A26C45-393A-4248-8FCC-D4EDAFE7A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812880" y="1846737"/>
            <a:ext cx="9981016" cy="7297013"/>
          </a:xfrm>
        </p:spPr>
        <p:txBody>
          <a:bodyPr/>
          <a:lstStyle/>
          <a:p>
            <a:pPr marL="0" indent="0" algn="r">
              <a:buNone/>
            </a:pPr>
            <a:r>
              <a:rPr lang="en-US" sz="3600" dirty="0"/>
              <a:t>“Now I have shown a short time ago </a:t>
            </a:r>
            <a:r>
              <a:rPr lang="en-US" sz="2800" dirty="0"/>
              <a:t>[cf. 5.32.2] </a:t>
            </a:r>
            <a:r>
              <a:rPr lang="en-US" sz="3600" dirty="0"/>
              <a:t>that the church is the seed of Abraham; and for this reason, that we may know that He who in the New Testament ‘raises up from the stones children unto Abraham’ (</a:t>
            </a:r>
            <a:r>
              <a:rPr lang="en-US" sz="3600" i="1" dirty="0">
                <a:solidFill>
                  <a:schemeClr val="accent2">
                    <a:lumMod val="40000"/>
                    <a:lumOff val="60000"/>
                  </a:schemeClr>
                </a:solidFill>
              </a:rPr>
              <a:t>ex </a:t>
            </a:r>
            <a:r>
              <a:rPr lang="en-US" sz="3600" i="1" dirty="0" err="1">
                <a:solidFill>
                  <a:schemeClr val="accent2">
                    <a:lumMod val="40000"/>
                    <a:lumOff val="60000"/>
                  </a:schemeClr>
                </a:solidFill>
              </a:rPr>
              <a:t>lapidimus</a:t>
            </a:r>
            <a:r>
              <a:rPr lang="en-US" sz="3600" i="1" dirty="0">
                <a:solidFill>
                  <a:schemeClr val="accent2">
                    <a:lumMod val="40000"/>
                    <a:lumOff val="60000"/>
                  </a:schemeClr>
                </a:solidFill>
              </a:rPr>
              <a:t> </a:t>
            </a:r>
            <a:r>
              <a:rPr lang="en-US" sz="3600" i="1" dirty="0" err="1">
                <a:solidFill>
                  <a:schemeClr val="accent2">
                    <a:lumMod val="40000"/>
                    <a:lumOff val="60000"/>
                  </a:schemeClr>
                </a:solidFill>
              </a:rPr>
              <a:t>suscitans</a:t>
            </a:r>
            <a:r>
              <a:rPr lang="en-US" sz="3600" i="1" dirty="0">
                <a:solidFill>
                  <a:schemeClr val="accent2">
                    <a:lumMod val="40000"/>
                    <a:lumOff val="60000"/>
                  </a:schemeClr>
                </a:solidFill>
              </a:rPr>
              <a:t> </a:t>
            </a:r>
            <a:r>
              <a:rPr lang="en-US" sz="3600" dirty="0">
                <a:solidFill>
                  <a:schemeClr val="accent2">
                    <a:lumMod val="40000"/>
                    <a:lumOff val="60000"/>
                  </a:schemeClr>
                </a:solidFill>
              </a:rPr>
              <a:t>[present active participle]</a:t>
            </a:r>
            <a:r>
              <a:rPr lang="en-US" sz="3600" i="1" dirty="0">
                <a:solidFill>
                  <a:schemeClr val="accent2">
                    <a:lumMod val="40000"/>
                    <a:lumOff val="60000"/>
                  </a:schemeClr>
                </a:solidFill>
              </a:rPr>
              <a:t> </a:t>
            </a:r>
            <a:r>
              <a:rPr lang="en-US" sz="3600" i="1" dirty="0" err="1">
                <a:solidFill>
                  <a:schemeClr val="accent2">
                    <a:lumMod val="40000"/>
                    <a:lumOff val="60000"/>
                  </a:schemeClr>
                </a:solidFill>
              </a:rPr>
              <a:t>filios</a:t>
            </a:r>
            <a:r>
              <a:rPr lang="en-US" sz="3600" i="1" dirty="0">
                <a:solidFill>
                  <a:schemeClr val="accent2">
                    <a:lumMod val="40000"/>
                    <a:lumOff val="60000"/>
                  </a:schemeClr>
                </a:solidFill>
              </a:rPr>
              <a:t> </a:t>
            </a:r>
            <a:r>
              <a:rPr lang="en-US" sz="3600" i="1" dirty="0" err="1">
                <a:solidFill>
                  <a:schemeClr val="accent2">
                    <a:lumMod val="40000"/>
                    <a:lumOff val="60000"/>
                  </a:schemeClr>
                </a:solidFill>
              </a:rPr>
              <a:t>Abrahae</a:t>
            </a:r>
            <a:r>
              <a:rPr lang="en-US" sz="3600" dirty="0"/>
              <a:t>) is He who will gather (</a:t>
            </a:r>
            <a:r>
              <a:rPr lang="en-US" sz="3600" i="1" dirty="0" err="1">
                <a:solidFill>
                  <a:schemeClr val="accent2">
                    <a:lumMod val="40000"/>
                    <a:lumOff val="60000"/>
                  </a:schemeClr>
                </a:solidFill>
              </a:rPr>
              <a:t>colliget</a:t>
            </a:r>
            <a:r>
              <a:rPr lang="en-US" sz="3600" i="1" dirty="0">
                <a:solidFill>
                  <a:schemeClr val="accent2">
                    <a:lumMod val="40000"/>
                    <a:lumOff val="60000"/>
                  </a:schemeClr>
                </a:solidFill>
              </a:rPr>
              <a:t> </a:t>
            </a:r>
            <a:r>
              <a:rPr lang="en-US" sz="3600" dirty="0">
                <a:solidFill>
                  <a:schemeClr val="accent2">
                    <a:lumMod val="40000"/>
                    <a:lumOff val="60000"/>
                  </a:schemeClr>
                </a:solidFill>
              </a:rPr>
              <a:t>[third person singular future active]</a:t>
            </a:r>
            <a:r>
              <a:rPr lang="en-US" sz="3600" dirty="0"/>
              <a:t>), according to the Old Testament, those that shall be saved (</a:t>
            </a:r>
            <a:r>
              <a:rPr lang="en-US" sz="3600" i="1" dirty="0" err="1">
                <a:solidFill>
                  <a:schemeClr val="accent2">
                    <a:lumMod val="40000"/>
                    <a:lumOff val="60000"/>
                  </a:schemeClr>
                </a:solidFill>
              </a:rPr>
              <a:t>salvabuntur</a:t>
            </a:r>
            <a:r>
              <a:rPr lang="en-US" sz="3600" i="1" dirty="0">
                <a:solidFill>
                  <a:schemeClr val="accent2">
                    <a:lumMod val="40000"/>
                    <a:lumOff val="60000"/>
                  </a:schemeClr>
                </a:solidFill>
              </a:rPr>
              <a:t> </a:t>
            </a:r>
            <a:r>
              <a:rPr lang="en-US" sz="3600" dirty="0">
                <a:solidFill>
                  <a:schemeClr val="accent2">
                    <a:lumMod val="40000"/>
                    <a:lumOff val="60000"/>
                  </a:schemeClr>
                </a:solidFill>
              </a:rPr>
              <a:t>[third person plural future passive]</a:t>
            </a:r>
            <a:r>
              <a:rPr lang="en-US" sz="3600" dirty="0"/>
              <a:t>) from all the nations (</a:t>
            </a:r>
            <a:r>
              <a:rPr lang="en-US" sz="3600" i="1" dirty="0">
                <a:solidFill>
                  <a:schemeClr val="accent2">
                    <a:lumMod val="40000"/>
                    <a:lumOff val="60000"/>
                  </a:schemeClr>
                </a:solidFill>
              </a:rPr>
              <a:t>ex omnibus </a:t>
            </a:r>
            <a:r>
              <a:rPr lang="en-US" sz="3600" i="1" dirty="0" err="1">
                <a:solidFill>
                  <a:schemeClr val="accent2">
                    <a:lumMod val="40000"/>
                    <a:lumOff val="60000"/>
                  </a:schemeClr>
                </a:solidFill>
              </a:rPr>
              <a:t>genti</a:t>
            </a:r>
            <a:r>
              <a:rPr lang="en-US" sz="3600" i="1" dirty="0" err="1">
                <a:solidFill>
                  <a:srgbClr val="87DAFF"/>
                </a:solidFill>
              </a:rPr>
              <a:t>bus</a:t>
            </a:r>
            <a:r>
              <a:rPr lang="en-US" sz="3600" dirty="0"/>
              <a:t>)</a:t>
            </a:r>
            <a:r>
              <a:rPr lang="en-US" sz="3600" i="1" dirty="0"/>
              <a:t>,</a:t>
            </a:r>
            <a:r>
              <a:rPr lang="en-US" sz="3600" dirty="0"/>
              <a:t> Jeremiah says…</a:t>
            </a:r>
            <a:endParaRPr lang="en-US" altLang="en-US" sz="2800" dirty="0"/>
          </a:p>
        </p:txBody>
      </p:sp>
      <p:sp>
        <p:nvSpPr>
          <p:cNvPr id="4" name="Title 1">
            <a:extLst>
              <a:ext uri="{FF2B5EF4-FFF2-40B4-BE49-F238E27FC236}">
                <a16:creationId xmlns:a16="http://schemas.microsoft.com/office/drawing/2014/main" id="{08FDF5DA-96D7-9237-0E8F-6672BAF34717}"/>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2193209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728B-E5BF-885E-2DA3-E80AB963F87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4B738DB-49BF-F4B8-73D8-34F70E1B1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a:extLst>
              <a:ext uri="{FF2B5EF4-FFF2-40B4-BE49-F238E27FC236}">
                <a16:creationId xmlns:a16="http://schemas.microsoft.com/office/drawing/2014/main" id="{B4C54DFF-635E-7AA4-3FB5-56FF58082C58}"/>
              </a:ext>
            </a:extLst>
          </p:cNvPr>
          <p:cNvSpPr>
            <a:spLocks noGrp="1"/>
          </p:cNvSpPr>
          <p:nvPr>
            <p:ph idx="1"/>
          </p:nvPr>
        </p:nvSpPr>
        <p:spPr>
          <a:xfrm>
            <a:off x="1431234" y="1846737"/>
            <a:ext cx="9362661" cy="7297013"/>
          </a:xfrm>
        </p:spPr>
        <p:txBody>
          <a:bodyPr/>
          <a:lstStyle/>
          <a:p>
            <a:pPr marL="0" indent="0" algn="r">
              <a:buNone/>
            </a:pPr>
            <a:r>
              <a:rPr lang="en-US" sz="3600" dirty="0"/>
              <a:t>“ …‘Behold, the days come, says the Lord, that they shall no more say, The Lord lives, who led the children of Israel from the north, and from every region where they had been driven; He will restore them to their own land which He gave to their fathers.”</a:t>
            </a:r>
          </a:p>
          <a:p>
            <a:pPr marL="0" indent="0" algn="r">
              <a:buNone/>
            </a:pPr>
            <a:r>
              <a:rPr lang="en-US" altLang="en-US" sz="2400" dirty="0"/>
              <a:t>—Irenaeus, </a:t>
            </a:r>
            <a:r>
              <a:rPr lang="en-US" altLang="en-US" sz="2400" i="1" dirty="0"/>
              <a:t>Against Heresies </a:t>
            </a:r>
            <a:r>
              <a:rPr lang="en-US" altLang="en-US" sz="2400" dirty="0"/>
              <a:t>5.34.1</a:t>
            </a:r>
          </a:p>
        </p:txBody>
      </p:sp>
      <p:sp>
        <p:nvSpPr>
          <p:cNvPr id="4" name="Title 1">
            <a:extLst>
              <a:ext uri="{FF2B5EF4-FFF2-40B4-BE49-F238E27FC236}">
                <a16:creationId xmlns:a16="http://schemas.microsoft.com/office/drawing/2014/main" id="{310CDF7B-A9A1-FC19-50CF-F855DC41A77C}"/>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2007101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B01B0-CC76-7F16-8ABC-CB6218FF142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A5D129B-1DA0-1DA7-0FDD-C5A89D7DF9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a:extLst>
              <a:ext uri="{FF2B5EF4-FFF2-40B4-BE49-F238E27FC236}">
                <a16:creationId xmlns:a16="http://schemas.microsoft.com/office/drawing/2014/main" id="{5FAD8D3D-E9D4-D3B8-903E-A531FCDE6660}"/>
              </a:ext>
            </a:extLst>
          </p:cNvPr>
          <p:cNvSpPr>
            <a:spLocks noGrp="1"/>
          </p:cNvSpPr>
          <p:nvPr>
            <p:ph idx="1"/>
          </p:nvPr>
        </p:nvSpPr>
        <p:spPr>
          <a:xfrm>
            <a:off x="812879" y="1846738"/>
            <a:ext cx="9793209" cy="6713602"/>
          </a:xfrm>
        </p:spPr>
        <p:txBody>
          <a:bodyPr/>
          <a:lstStyle/>
          <a:p>
            <a:pPr marL="0" indent="0" algn="ctr">
              <a:buNone/>
            </a:pPr>
            <a:r>
              <a:rPr lang="en-US" sz="13800" i="1" dirty="0"/>
              <a:t>EITHER/OR</a:t>
            </a:r>
          </a:p>
          <a:p>
            <a:pPr marL="0" indent="0" algn="ctr">
              <a:buNone/>
            </a:pPr>
            <a:r>
              <a:rPr lang="en-US" sz="9600" i="1" dirty="0"/>
              <a:t>vs.</a:t>
            </a:r>
          </a:p>
          <a:p>
            <a:pPr marL="0" indent="0" algn="ctr">
              <a:buNone/>
            </a:pPr>
            <a:r>
              <a:rPr lang="en-US" sz="13800" i="1" dirty="0"/>
              <a:t>BOTH/AND</a:t>
            </a:r>
            <a:endParaRPr lang="en-US" altLang="en-US" sz="8800" dirty="0"/>
          </a:p>
        </p:txBody>
      </p:sp>
      <p:sp>
        <p:nvSpPr>
          <p:cNvPr id="2" name="Title 1">
            <a:extLst>
              <a:ext uri="{FF2B5EF4-FFF2-40B4-BE49-F238E27FC236}">
                <a16:creationId xmlns:a16="http://schemas.microsoft.com/office/drawing/2014/main" id="{29D864C8-CE7F-3EB2-4A43-AD8DB03F73EA}"/>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3038572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812879" y="1846738"/>
            <a:ext cx="9793209" cy="6713602"/>
          </a:xfrm>
        </p:spPr>
        <p:txBody>
          <a:bodyPr/>
          <a:lstStyle/>
          <a:p>
            <a:pPr marL="0" indent="0">
              <a:buNone/>
            </a:pPr>
            <a:r>
              <a:rPr lang="en-US" sz="3600" i="1" dirty="0"/>
              <a:t>And the wolf shall feed with the lamb, and the leopard with the kid, and the calf and the lion shall pasture together.” (Isa. 11:6) </a:t>
            </a:r>
            <a:r>
              <a:rPr lang="is-IS" sz="3600" i="1" dirty="0"/>
              <a:t>….</a:t>
            </a:r>
            <a:r>
              <a:rPr lang="en-US" sz="3600" i="1" dirty="0"/>
              <a:t> </a:t>
            </a:r>
            <a:r>
              <a:rPr lang="en-US" sz="3600" dirty="0"/>
              <a:t>Now as to the union and concord and peace of the animals of different kinds, which by nature are opposed and hostile to each other, the Elders [disciples of the Apostles (cf. 3)] say that so it will be in truth at the coming of Christ, when He is to reign over all. For already in a symbol he announces the gathering together in peace and concord, through the name of Christ, of men of unlike races and (yet) of like dispositions.</a:t>
            </a:r>
            <a:r>
              <a:rPr lang="en-US" altLang="en-US" sz="3600" dirty="0"/>
              <a:t> 				</a:t>
            </a:r>
            <a:r>
              <a:rPr lang="en-US" altLang="en-US" sz="2400" dirty="0"/>
              <a:t>—Irenaeus, </a:t>
            </a:r>
            <a:r>
              <a:rPr lang="en-US" altLang="en-US" sz="2400" i="1" dirty="0"/>
              <a:t>Demonstration </a:t>
            </a:r>
            <a:r>
              <a:rPr lang="en-US" altLang="en-US" sz="2400" dirty="0"/>
              <a:t>59, 61</a:t>
            </a:r>
          </a:p>
        </p:txBody>
      </p:sp>
      <p:sp>
        <p:nvSpPr>
          <p:cNvPr id="2" name="Title 1">
            <a:extLst>
              <a:ext uri="{FF2B5EF4-FFF2-40B4-BE49-F238E27FC236}">
                <a16:creationId xmlns:a16="http://schemas.microsoft.com/office/drawing/2014/main" id="{A91E3930-2DEB-C933-817E-2CD1A4B3B561}"/>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576449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855E669-B104-5121-7D2C-60EF4BC70873}"/>
              </a:ext>
            </a:extLst>
          </p:cNvPr>
          <p:cNvPicPr>
            <a:picLocks noChangeAspect="1"/>
          </p:cNvPicPr>
          <p:nvPr/>
        </p:nvPicPr>
        <p:blipFill>
          <a:blip r:embed="rId3">
            <a:duotone>
              <a:prstClr val="black"/>
              <a:schemeClr val="accent2">
                <a:tint val="45000"/>
                <a:satMod val="400000"/>
              </a:schemeClr>
            </a:duotone>
          </a:blip>
          <a:stretch>
            <a:fillRect/>
          </a:stretch>
        </p:blipFill>
        <p:spPr>
          <a:xfrm>
            <a:off x="868477" y="1515767"/>
            <a:ext cx="14164928" cy="6829948"/>
          </a:xfrm>
          <a:prstGeom prst="rect">
            <a:avLst/>
          </a:prstGeom>
          <a:ln>
            <a:noFill/>
          </a:ln>
          <a:effectLst>
            <a:softEdge rad="112500"/>
          </a:effectLst>
        </p:spPr>
      </p:pic>
      <p:sp>
        <p:nvSpPr>
          <p:cNvPr id="3" name="Title 1">
            <a:extLst>
              <a:ext uri="{FF2B5EF4-FFF2-40B4-BE49-F238E27FC236}">
                <a16:creationId xmlns:a16="http://schemas.microsoft.com/office/drawing/2014/main" id="{0812E97E-09CA-EB77-6811-9B87D3B7F567}"/>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6510804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5BCD5-41BE-E6F9-9827-98D865604F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2CC0A9-23C3-178E-7066-D302798D4C79}"/>
              </a:ext>
            </a:extLst>
          </p:cNvPr>
          <p:cNvSpPr>
            <a:spLocks noGrp="1"/>
          </p:cNvSpPr>
          <p:nvPr>
            <p:ph idx="1"/>
          </p:nvPr>
        </p:nvSpPr>
        <p:spPr>
          <a:xfrm>
            <a:off x="812879" y="1846737"/>
            <a:ext cx="10754281" cy="6820185"/>
          </a:xfrm>
        </p:spPr>
        <p:txBody>
          <a:bodyPr/>
          <a:lstStyle/>
          <a:p>
            <a:r>
              <a:rPr lang="en-US" altLang="en-US" sz="3600" dirty="0">
                <a:solidFill>
                  <a:srgbClr val="87DAFF"/>
                </a:solidFill>
              </a:rPr>
              <a:t>New Creation </a:t>
            </a:r>
            <a:r>
              <a:rPr lang="en-US" altLang="en-US" sz="3600" dirty="0" err="1">
                <a:solidFill>
                  <a:srgbClr val="87DAFF"/>
                </a:solidFill>
              </a:rPr>
              <a:t>Premill</a:t>
            </a:r>
            <a:r>
              <a:rPr lang="en-US" altLang="en-US" sz="3600" dirty="0"/>
              <a:t>—“Millennium” is symbol for New Creation; no future for Israel, only immortals</a:t>
            </a:r>
          </a:p>
          <a:p>
            <a:r>
              <a:rPr lang="en-US" altLang="en-US" sz="3600" dirty="0">
                <a:solidFill>
                  <a:srgbClr val="87DAFF"/>
                </a:solidFill>
              </a:rPr>
              <a:t>Spiritual </a:t>
            </a:r>
            <a:r>
              <a:rPr lang="en-US" altLang="en-US" sz="3600" dirty="0" err="1">
                <a:solidFill>
                  <a:srgbClr val="87DAFF"/>
                </a:solidFill>
              </a:rPr>
              <a:t>Premill</a:t>
            </a:r>
            <a:r>
              <a:rPr lang="en-US" altLang="en-US" sz="3600" dirty="0"/>
              <a:t>—“Millennium” is distinct from New Creation, but occupied only by immortals</a:t>
            </a:r>
          </a:p>
          <a:p>
            <a:r>
              <a:rPr lang="en-US" altLang="en-US" sz="3600" dirty="0">
                <a:solidFill>
                  <a:srgbClr val="87DAFF"/>
                </a:solidFill>
              </a:rPr>
              <a:t>Incarnational </a:t>
            </a:r>
            <a:r>
              <a:rPr lang="en-US" altLang="en-US" sz="3600" dirty="0" err="1">
                <a:solidFill>
                  <a:srgbClr val="87DAFF"/>
                </a:solidFill>
              </a:rPr>
              <a:t>Premill</a:t>
            </a:r>
            <a:r>
              <a:rPr lang="en-US" altLang="en-US" sz="3600" dirty="0"/>
              <a:t>—“Millennium” is first phase of eternal kingdom, with mortals and immortals, usually with distinct nation of Israel centered in Jerusalem</a:t>
            </a:r>
          </a:p>
          <a:p>
            <a:r>
              <a:rPr lang="en-US" altLang="en-US" sz="3600" dirty="0">
                <a:solidFill>
                  <a:srgbClr val="87DAFF"/>
                </a:solidFill>
              </a:rPr>
              <a:t>Jewish-Christian </a:t>
            </a:r>
            <a:r>
              <a:rPr lang="en-US" altLang="en-US" sz="3600" dirty="0" err="1">
                <a:solidFill>
                  <a:srgbClr val="87DAFF"/>
                </a:solidFill>
              </a:rPr>
              <a:t>Premill</a:t>
            </a:r>
            <a:r>
              <a:rPr lang="en-US" altLang="en-US" sz="3600" dirty="0"/>
              <a:t>—“Millennium” focused the restoration of Israel, with temple, sacrifices, and feasts</a:t>
            </a:r>
          </a:p>
          <a:p>
            <a:r>
              <a:rPr lang="en-US" altLang="en-US" sz="3600" dirty="0">
                <a:solidFill>
                  <a:srgbClr val="87DAFF"/>
                </a:solidFill>
              </a:rPr>
              <a:t>Carnal Premillennialism</a:t>
            </a:r>
            <a:r>
              <a:rPr lang="en-US" altLang="en-US" sz="3600" dirty="0"/>
              <a:t>—“Millennium” is party time for resurrected saints to indulge in carnal pleasures</a:t>
            </a:r>
          </a:p>
        </p:txBody>
      </p:sp>
      <p:sp>
        <p:nvSpPr>
          <p:cNvPr id="4" name="Title 1">
            <a:extLst>
              <a:ext uri="{FF2B5EF4-FFF2-40B4-BE49-F238E27FC236}">
                <a16:creationId xmlns:a16="http://schemas.microsoft.com/office/drawing/2014/main" id="{BD78ACBE-C100-C6C1-449D-077B95922CD8}"/>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descr="A stone path leading to a city&#10;&#10;AI-generated content may be incorrect.">
            <a:extLst>
              <a:ext uri="{FF2B5EF4-FFF2-40B4-BE49-F238E27FC236}">
                <a16:creationId xmlns:a16="http://schemas.microsoft.com/office/drawing/2014/main" id="{8CB51DD0-9501-8F8D-00F0-935693B7576B}"/>
              </a:ext>
            </a:extLst>
          </p:cNvPr>
          <p:cNvPicPr>
            <a:picLocks noChangeAspect="1"/>
          </p:cNvPicPr>
          <p:nvPr/>
        </p:nvPicPr>
        <p:blipFill>
          <a:blip r:embed="rId3">
            <a:alphaModFix/>
          </a:blip>
          <a:stretch>
            <a:fillRect/>
          </a:stretch>
        </p:blipFill>
        <p:spPr>
          <a:xfrm>
            <a:off x="11871960" y="1846737"/>
            <a:ext cx="4041809" cy="6062714"/>
          </a:xfrm>
          <a:prstGeom prst="rect">
            <a:avLst/>
          </a:prstGeom>
          <a:ln>
            <a:noFill/>
          </a:ln>
          <a:effectLst>
            <a:softEdge rad="112500"/>
          </a:effectLst>
        </p:spPr>
      </p:pic>
    </p:spTree>
    <p:extLst>
      <p:ext uri="{BB962C8B-B14F-4D97-AF65-F5344CB8AC3E}">
        <p14:creationId xmlns:p14="http://schemas.microsoft.com/office/powerpoint/2010/main" val="272157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956" y="1846738"/>
            <a:ext cx="11131827" cy="6919576"/>
          </a:xfrm>
        </p:spPr>
        <p:txBody>
          <a:bodyPr/>
          <a:lstStyle/>
          <a:p>
            <a:pPr marL="0" indent="0">
              <a:buNone/>
            </a:pPr>
            <a:r>
              <a:rPr lang="en-US" sz="3600" dirty="0"/>
              <a:t>“He is ‘exalted at the right hand of God,’ as Peter declares in the Acts; is the Lord of hosts, because all things are by the Father made subject to Him; is the King of Israel because to Him has especially been committed the destiny of that nation.”</a:t>
            </a:r>
          </a:p>
          <a:p>
            <a:pPr marL="0" indent="0" algn="r">
              <a:buNone/>
            </a:pPr>
            <a:r>
              <a:rPr lang="en-US" sz="2400" dirty="0"/>
              <a:t>			Tertullian, </a:t>
            </a:r>
            <a:r>
              <a:rPr lang="en-US" sz="2400" i="1" dirty="0"/>
              <a:t>Against </a:t>
            </a:r>
            <a:r>
              <a:rPr lang="en-US" sz="2400" i="1" dirty="0" err="1"/>
              <a:t>Praxeas</a:t>
            </a:r>
            <a:r>
              <a:rPr lang="en-US" sz="2400" i="1" dirty="0"/>
              <a:t> </a:t>
            </a:r>
            <a:r>
              <a:rPr lang="en-US" sz="2400" dirty="0"/>
              <a:t>17</a:t>
            </a:r>
          </a:p>
          <a:p>
            <a:pPr marL="0" indent="0" algn="r">
              <a:buNone/>
            </a:pPr>
            <a:endParaRPr lang="en-US" sz="2400" dirty="0"/>
          </a:p>
          <a:p>
            <a:pPr marL="0" indent="0">
              <a:buNone/>
            </a:pPr>
            <a:r>
              <a:rPr lang="en-US" sz="3600" dirty="0"/>
              <a:t>“It will be fitting for the Christian to rejoice, and not to grieve, at the restoration of Israel, if it be true, (as it is), that the whole of our hope is intimately united with the remaining expectation of Israel.”</a:t>
            </a:r>
          </a:p>
          <a:p>
            <a:pPr marL="0" indent="0" algn="r">
              <a:buNone/>
            </a:pPr>
            <a:r>
              <a:rPr lang="en-US" sz="2400" dirty="0"/>
              <a:t>Tertullian, </a:t>
            </a:r>
            <a:r>
              <a:rPr lang="en-US" sz="2400" i="1" dirty="0"/>
              <a:t>On Modesty </a:t>
            </a:r>
            <a:r>
              <a:rPr lang="en-US" sz="2400" dirty="0"/>
              <a:t>8.</a:t>
            </a:r>
          </a:p>
          <a:p>
            <a:pPr marL="0" indent="0" algn="r">
              <a:buNone/>
            </a:pPr>
            <a:endParaRPr lang="en-US" sz="3600" dirty="0"/>
          </a:p>
        </p:txBody>
      </p:sp>
      <p:pic>
        <p:nvPicPr>
          <p:cNvPr id="6" name="Picture 5">
            <a:extLst>
              <a:ext uri="{FF2B5EF4-FFF2-40B4-BE49-F238E27FC236}">
                <a16:creationId xmlns:a16="http://schemas.microsoft.com/office/drawing/2014/main" id="{ED8C0BDB-3A40-E644-A62C-9EDFF0AD0F7C}"/>
              </a:ext>
            </a:extLst>
          </p:cNvPr>
          <p:cNvPicPr>
            <a:picLocks noChangeAspect="1"/>
          </p:cNvPicPr>
          <p:nvPr/>
        </p:nvPicPr>
        <p:blipFill rotWithShape="1">
          <a:blip r:embed="rId3"/>
          <a:srcRect l="3240" t="3882" r="-230" b="26239"/>
          <a:stretch/>
        </p:blipFill>
        <p:spPr>
          <a:xfrm>
            <a:off x="11878702" y="2206486"/>
            <a:ext cx="3834211" cy="5009321"/>
          </a:xfrm>
          <a:prstGeom prst="rect">
            <a:avLst/>
          </a:prstGeom>
        </p:spPr>
      </p:pic>
      <p:sp>
        <p:nvSpPr>
          <p:cNvPr id="7" name="Rectangle 6">
            <a:extLst>
              <a:ext uri="{FF2B5EF4-FFF2-40B4-BE49-F238E27FC236}">
                <a16:creationId xmlns:a16="http://schemas.microsoft.com/office/drawing/2014/main" id="{147D4426-A31C-8549-BFA9-4E30BAB479F0}"/>
              </a:ext>
            </a:extLst>
          </p:cNvPr>
          <p:cNvSpPr/>
          <p:nvPr/>
        </p:nvSpPr>
        <p:spPr>
          <a:xfrm>
            <a:off x="11850282" y="7215807"/>
            <a:ext cx="3109313" cy="400110"/>
          </a:xfrm>
          <a:prstGeom prst="rect">
            <a:avLst/>
          </a:prstGeom>
        </p:spPr>
        <p:txBody>
          <a:bodyPr wrap="none">
            <a:spAutoFit/>
          </a:bodyPr>
          <a:lstStyle/>
          <a:p>
            <a:r>
              <a:rPr lang="en-US" sz="2000" dirty="0">
                <a:solidFill>
                  <a:schemeClr val="bg1"/>
                </a:solidFill>
              </a:rPr>
              <a:t>Tertullian of Carthage c. 200</a:t>
            </a:r>
            <a:endParaRPr lang="en-US" sz="3200" dirty="0">
              <a:solidFill>
                <a:schemeClr val="bg1"/>
              </a:solidFill>
            </a:endParaRPr>
          </a:p>
        </p:txBody>
      </p:sp>
      <p:sp>
        <p:nvSpPr>
          <p:cNvPr id="4" name="Title 1">
            <a:extLst>
              <a:ext uri="{FF2B5EF4-FFF2-40B4-BE49-F238E27FC236}">
                <a16:creationId xmlns:a16="http://schemas.microsoft.com/office/drawing/2014/main" id="{B3E2F727-E1D3-ACD6-B3CB-451D4DAB49EE}"/>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610056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956" y="1846738"/>
            <a:ext cx="11131827" cy="6919576"/>
          </a:xfrm>
        </p:spPr>
        <p:txBody>
          <a:bodyPr/>
          <a:lstStyle/>
          <a:p>
            <a:pPr marL="0" indent="0">
              <a:buNone/>
            </a:pPr>
            <a:r>
              <a:rPr lang="en-US" sz="3600" dirty="0"/>
              <a:t>“To Christ, however, 'the order of Melchizedek’ will be very suitable; for Christ is the proper and legitimate High Priest of God. He is the Pontiff of the priesthood of the uncircumcision, constituted such, even then, for the Gentiles, by whom He was to be more fully received, although at His last coming He will favor with His acceptance and blessing the circumcision also, even the race of Abraham, which by and by is to acknowledge Him.” </a:t>
            </a:r>
          </a:p>
          <a:p>
            <a:pPr marL="0" indent="0" algn="r">
              <a:buNone/>
            </a:pPr>
            <a:r>
              <a:rPr lang="en-US" sz="2400" dirty="0"/>
              <a:t>			Tertullian, </a:t>
            </a:r>
            <a:r>
              <a:rPr lang="en-US" sz="2400" i="1" dirty="0"/>
              <a:t>Against </a:t>
            </a:r>
            <a:r>
              <a:rPr lang="en-US" sz="2400" i="1" dirty="0" err="1"/>
              <a:t>Marcion</a:t>
            </a:r>
            <a:r>
              <a:rPr lang="en-US" sz="2400" i="1" dirty="0"/>
              <a:t> </a:t>
            </a:r>
            <a:r>
              <a:rPr lang="en-US" sz="2400" dirty="0"/>
              <a:t>5.9.</a:t>
            </a:r>
          </a:p>
          <a:p>
            <a:pPr marL="0" indent="0" algn="r">
              <a:buNone/>
            </a:pPr>
            <a:endParaRPr lang="en-US" sz="2400" dirty="0"/>
          </a:p>
        </p:txBody>
      </p:sp>
      <p:pic>
        <p:nvPicPr>
          <p:cNvPr id="6" name="Picture 5">
            <a:extLst>
              <a:ext uri="{FF2B5EF4-FFF2-40B4-BE49-F238E27FC236}">
                <a16:creationId xmlns:a16="http://schemas.microsoft.com/office/drawing/2014/main" id="{ED8C0BDB-3A40-E644-A62C-9EDFF0AD0F7C}"/>
              </a:ext>
            </a:extLst>
          </p:cNvPr>
          <p:cNvPicPr>
            <a:picLocks noChangeAspect="1"/>
          </p:cNvPicPr>
          <p:nvPr/>
        </p:nvPicPr>
        <p:blipFill rotWithShape="1">
          <a:blip r:embed="rId3"/>
          <a:srcRect l="3240" t="3882" r="-230" b="26239"/>
          <a:stretch/>
        </p:blipFill>
        <p:spPr>
          <a:xfrm>
            <a:off x="11878702" y="2206486"/>
            <a:ext cx="3834211" cy="5009321"/>
          </a:xfrm>
          <a:prstGeom prst="rect">
            <a:avLst/>
          </a:prstGeom>
        </p:spPr>
      </p:pic>
      <p:sp>
        <p:nvSpPr>
          <p:cNvPr id="7" name="Rectangle 6">
            <a:extLst>
              <a:ext uri="{FF2B5EF4-FFF2-40B4-BE49-F238E27FC236}">
                <a16:creationId xmlns:a16="http://schemas.microsoft.com/office/drawing/2014/main" id="{147D4426-A31C-8549-BFA9-4E30BAB479F0}"/>
              </a:ext>
            </a:extLst>
          </p:cNvPr>
          <p:cNvSpPr/>
          <p:nvPr/>
        </p:nvSpPr>
        <p:spPr>
          <a:xfrm>
            <a:off x="11850282" y="7215807"/>
            <a:ext cx="3109313" cy="400110"/>
          </a:xfrm>
          <a:prstGeom prst="rect">
            <a:avLst/>
          </a:prstGeom>
        </p:spPr>
        <p:txBody>
          <a:bodyPr wrap="none">
            <a:spAutoFit/>
          </a:bodyPr>
          <a:lstStyle/>
          <a:p>
            <a:r>
              <a:rPr lang="en-US" sz="2000" dirty="0">
                <a:solidFill>
                  <a:schemeClr val="bg1"/>
                </a:solidFill>
              </a:rPr>
              <a:t>Tertullian of Carthage c. 200</a:t>
            </a:r>
            <a:endParaRPr lang="en-US" sz="3200" dirty="0">
              <a:solidFill>
                <a:schemeClr val="bg1"/>
              </a:solidFill>
            </a:endParaRPr>
          </a:p>
        </p:txBody>
      </p:sp>
      <p:sp>
        <p:nvSpPr>
          <p:cNvPr id="5" name="Title 1">
            <a:extLst>
              <a:ext uri="{FF2B5EF4-FFF2-40B4-BE49-F238E27FC236}">
                <a16:creationId xmlns:a16="http://schemas.microsoft.com/office/drawing/2014/main" id="{45DBD198-8161-4574-4CD2-4A6C5B0FFDFE}"/>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3350248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1DD5-6ADE-8598-4191-CD1C2D99D0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9735AC-8818-1F13-4B55-F0F9CAECD1C9}"/>
              </a:ext>
            </a:extLst>
          </p:cNvPr>
          <p:cNvSpPr>
            <a:spLocks noGrp="1"/>
          </p:cNvSpPr>
          <p:nvPr>
            <p:ph idx="1"/>
          </p:nvPr>
        </p:nvSpPr>
        <p:spPr>
          <a:xfrm>
            <a:off x="496956" y="1846738"/>
            <a:ext cx="11131827" cy="6919576"/>
          </a:xfrm>
        </p:spPr>
        <p:txBody>
          <a:bodyPr/>
          <a:lstStyle/>
          <a:p>
            <a:pPr marL="0" indent="0">
              <a:buNone/>
            </a:pPr>
            <a:r>
              <a:rPr lang="en-US" sz="3600" dirty="0"/>
              <a:t>“Up to the present moment they have not, tribe by tribe, smitten their breasts, looking on Him whom they pierced.  No one has as yet fallen in with Elias;  no one has as yet escaped from Antichrist;  no one has as yet had to bewail the downfall of Babylon.”</a:t>
            </a:r>
          </a:p>
          <a:p>
            <a:pPr marL="0" indent="0" algn="r">
              <a:buNone/>
            </a:pPr>
            <a:r>
              <a:rPr lang="en-US" sz="2400" dirty="0"/>
              <a:t>			Tertullian, </a:t>
            </a:r>
            <a:r>
              <a:rPr lang="en-US" sz="2400" i="1" dirty="0"/>
              <a:t>On the Resurrection of the Flesh </a:t>
            </a:r>
            <a:r>
              <a:rPr lang="en-US" sz="2400" dirty="0"/>
              <a:t>22</a:t>
            </a:r>
          </a:p>
          <a:p>
            <a:pPr marL="0" indent="0" algn="r">
              <a:buNone/>
            </a:pPr>
            <a:endParaRPr lang="en-US" sz="2400" dirty="0"/>
          </a:p>
        </p:txBody>
      </p:sp>
      <p:pic>
        <p:nvPicPr>
          <p:cNvPr id="6" name="Picture 5">
            <a:extLst>
              <a:ext uri="{FF2B5EF4-FFF2-40B4-BE49-F238E27FC236}">
                <a16:creationId xmlns:a16="http://schemas.microsoft.com/office/drawing/2014/main" id="{2636A5AB-8B7F-A7F8-FD49-F9074EDD56EE}"/>
              </a:ext>
            </a:extLst>
          </p:cNvPr>
          <p:cNvPicPr>
            <a:picLocks noChangeAspect="1"/>
          </p:cNvPicPr>
          <p:nvPr/>
        </p:nvPicPr>
        <p:blipFill rotWithShape="1">
          <a:blip r:embed="rId3"/>
          <a:srcRect l="3240" t="3882" r="-230" b="26239"/>
          <a:stretch/>
        </p:blipFill>
        <p:spPr>
          <a:xfrm>
            <a:off x="11878702" y="2206486"/>
            <a:ext cx="3834211" cy="5009321"/>
          </a:xfrm>
          <a:prstGeom prst="rect">
            <a:avLst/>
          </a:prstGeom>
        </p:spPr>
      </p:pic>
      <p:sp>
        <p:nvSpPr>
          <p:cNvPr id="7" name="Rectangle 6">
            <a:extLst>
              <a:ext uri="{FF2B5EF4-FFF2-40B4-BE49-F238E27FC236}">
                <a16:creationId xmlns:a16="http://schemas.microsoft.com/office/drawing/2014/main" id="{92C88DA3-E8B6-F22C-6913-94EF0B11F857}"/>
              </a:ext>
            </a:extLst>
          </p:cNvPr>
          <p:cNvSpPr/>
          <p:nvPr/>
        </p:nvSpPr>
        <p:spPr>
          <a:xfrm>
            <a:off x="11850282" y="7215807"/>
            <a:ext cx="3109313" cy="400110"/>
          </a:xfrm>
          <a:prstGeom prst="rect">
            <a:avLst/>
          </a:prstGeom>
        </p:spPr>
        <p:txBody>
          <a:bodyPr wrap="none">
            <a:spAutoFit/>
          </a:bodyPr>
          <a:lstStyle/>
          <a:p>
            <a:r>
              <a:rPr lang="en-US" sz="2000" dirty="0">
                <a:solidFill>
                  <a:schemeClr val="bg1"/>
                </a:solidFill>
              </a:rPr>
              <a:t>Tertullian of Carthage c. 200</a:t>
            </a:r>
            <a:endParaRPr lang="en-US" sz="3200" dirty="0">
              <a:solidFill>
                <a:schemeClr val="bg1"/>
              </a:solidFill>
            </a:endParaRPr>
          </a:p>
        </p:txBody>
      </p:sp>
      <p:sp>
        <p:nvSpPr>
          <p:cNvPr id="4" name="Title 1">
            <a:extLst>
              <a:ext uri="{FF2B5EF4-FFF2-40B4-BE49-F238E27FC236}">
                <a16:creationId xmlns:a16="http://schemas.microsoft.com/office/drawing/2014/main" id="{1022D514-F963-0FDE-7C70-805BA8D71B28}"/>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1234460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religious painting of a person holding a book and a scepter&#10;&#10;AI-generated content may be incorrect.">
            <a:extLst>
              <a:ext uri="{FF2B5EF4-FFF2-40B4-BE49-F238E27FC236}">
                <a16:creationId xmlns:a16="http://schemas.microsoft.com/office/drawing/2014/main" id="{9906A719-3F1A-0753-42FA-AC41843743DC}"/>
              </a:ext>
            </a:extLst>
          </p:cNvPr>
          <p:cNvPicPr>
            <a:picLocks noChangeAspect="1"/>
          </p:cNvPicPr>
          <p:nvPr/>
        </p:nvPicPr>
        <p:blipFill>
          <a:blip r:embed="rId3"/>
          <a:srcRect b="12901"/>
          <a:stretch>
            <a:fillRect/>
          </a:stretch>
        </p:blipFill>
        <p:spPr>
          <a:xfrm>
            <a:off x="11850282" y="2206486"/>
            <a:ext cx="3834210" cy="5009322"/>
          </a:xfrm>
          <a:prstGeom prst="rect">
            <a:avLst/>
          </a:prstGeom>
        </p:spPr>
      </p:pic>
      <p:sp>
        <p:nvSpPr>
          <p:cNvPr id="3" name="Content Placeholder 2"/>
          <p:cNvSpPr>
            <a:spLocks noGrp="1"/>
          </p:cNvSpPr>
          <p:nvPr>
            <p:ph idx="1"/>
          </p:nvPr>
        </p:nvSpPr>
        <p:spPr>
          <a:xfrm>
            <a:off x="496956" y="1846738"/>
            <a:ext cx="11131827" cy="6919576"/>
          </a:xfrm>
        </p:spPr>
        <p:txBody>
          <a:bodyPr/>
          <a:lstStyle/>
          <a:p>
            <a:pPr marL="0" indent="0">
              <a:buNone/>
            </a:pPr>
            <a:r>
              <a:rPr lang="en-US" sz="3600" dirty="0"/>
              <a:t>“The occasion was supplied him [Dionysius of Alexandria] by the teaching of Nepos, a bishop of those in Egypt, that the promises which had been made to the saints in the divine Scriptures should be interpreted after a more Jewish fashion, and his assumption that there will be a kind of millennium on this earth devoted to bodily indulgence. Thinking, for example, to establish his own peculiar opinion from the Apocalypse of John, he composed a certain book on the subject and entitled it </a:t>
            </a:r>
            <a:r>
              <a:rPr lang="en-US" sz="3600" i="1" dirty="0"/>
              <a:t>Refutation of the Allegorists.</a:t>
            </a:r>
            <a:r>
              <a:rPr lang="en-US" sz="3600" dirty="0"/>
              <a:t>”</a:t>
            </a:r>
            <a:r>
              <a:rPr lang="en-US" sz="3600" i="1" dirty="0"/>
              <a:t> </a:t>
            </a:r>
            <a:r>
              <a:rPr lang="en-US" sz="2400" dirty="0"/>
              <a:t>			</a:t>
            </a:r>
          </a:p>
          <a:p>
            <a:pPr marL="0" indent="0">
              <a:buNone/>
            </a:pPr>
            <a:endParaRPr lang="en-US" sz="2400" dirty="0"/>
          </a:p>
          <a:p>
            <a:pPr marL="0" indent="0" algn="r">
              <a:buNone/>
            </a:pPr>
            <a:r>
              <a:rPr lang="en-US" sz="2400" dirty="0"/>
              <a:t>Eusebius, </a:t>
            </a:r>
            <a:r>
              <a:rPr lang="en-US" sz="2400" i="1" dirty="0"/>
              <a:t>Ecclesiastical History </a:t>
            </a:r>
            <a:r>
              <a:rPr lang="en-US" sz="2400" dirty="0"/>
              <a:t>7.24.1</a:t>
            </a:r>
          </a:p>
          <a:p>
            <a:pPr marL="0" indent="0" algn="r">
              <a:buNone/>
            </a:pPr>
            <a:endParaRPr lang="en-US" sz="2400" dirty="0"/>
          </a:p>
        </p:txBody>
      </p:sp>
      <p:sp>
        <p:nvSpPr>
          <p:cNvPr id="7" name="Rectangle 6">
            <a:extLst>
              <a:ext uri="{FF2B5EF4-FFF2-40B4-BE49-F238E27FC236}">
                <a16:creationId xmlns:a16="http://schemas.microsoft.com/office/drawing/2014/main" id="{147D4426-A31C-8549-BFA9-4E30BAB479F0}"/>
              </a:ext>
            </a:extLst>
          </p:cNvPr>
          <p:cNvSpPr/>
          <p:nvPr/>
        </p:nvSpPr>
        <p:spPr>
          <a:xfrm>
            <a:off x="11850282" y="7215807"/>
            <a:ext cx="2647328" cy="400110"/>
          </a:xfrm>
          <a:prstGeom prst="rect">
            <a:avLst/>
          </a:prstGeom>
        </p:spPr>
        <p:txBody>
          <a:bodyPr wrap="none">
            <a:spAutoFit/>
          </a:bodyPr>
          <a:lstStyle/>
          <a:p>
            <a:r>
              <a:rPr lang="en-US" sz="2000" dirty="0">
                <a:solidFill>
                  <a:schemeClr val="bg1"/>
                </a:solidFill>
              </a:rPr>
              <a:t>Nepos of </a:t>
            </a:r>
            <a:r>
              <a:rPr lang="en-US" sz="2000" dirty="0" err="1">
                <a:solidFill>
                  <a:schemeClr val="bg1"/>
                </a:solidFill>
              </a:rPr>
              <a:t>Arsinoë</a:t>
            </a:r>
            <a:r>
              <a:rPr lang="en-US" sz="2000" dirty="0">
                <a:solidFill>
                  <a:schemeClr val="bg1"/>
                </a:solidFill>
              </a:rPr>
              <a:t> c. 250</a:t>
            </a:r>
            <a:endParaRPr lang="en-US" sz="3200" dirty="0">
              <a:solidFill>
                <a:schemeClr val="bg1"/>
              </a:solidFill>
            </a:endParaRPr>
          </a:p>
        </p:txBody>
      </p:sp>
      <p:sp>
        <p:nvSpPr>
          <p:cNvPr id="4" name="Title 1">
            <a:extLst>
              <a:ext uri="{FF2B5EF4-FFF2-40B4-BE49-F238E27FC236}">
                <a16:creationId xmlns:a16="http://schemas.microsoft.com/office/drawing/2014/main" id="{60F39155-96A6-055B-6E4B-09A7D85681E3}"/>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54301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CB4BB-33BA-C430-360F-39B1CE943F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8BC07B-92F7-6897-C04C-64F308766FFF}"/>
              </a:ext>
            </a:extLst>
          </p:cNvPr>
          <p:cNvSpPr>
            <a:spLocks noGrp="1"/>
          </p:cNvSpPr>
          <p:nvPr>
            <p:ph idx="1"/>
          </p:nvPr>
        </p:nvSpPr>
        <p:spPr>
          <a:xfrm>
            <a:off x="496956" y="1846738"/>
            <a:ext cx="11131827" cy="6919576"/>
          </a:xfrm>
        </p:spPr>
        <p:txBody>
          <a:bodyPr/>
          <a:lstStyle/>
          <a:p>
            <a:pPr marL="0" indent="0">
              <a:buNone/>
            </a:pPr>
            <a:r>
              <a:rPr lang="en-US" sz="3600" dirty="0"/>
              <a:t>“Now when I came to the </a:t>
            </a:r>
            <a:r>
              <a:rPr lang="en-US" sz="3600" dirty="0" err="1"/>
              <a:t>nome</a:t>
            </a:r>
            <a:r>
              <a:rPr lang="en-US" sz="3600" dirty="0"/>
              <a:t> of </a:t>
            </a:r>
            <a:r>
              <a:rPr lang="en-US" sz="3600" dirty="0" err="1"/>
              <a:t>Arsinoë</a:t>
            </a:r>
            <a:r>
              <a:rPr lang="en-US" sz="3600" dirty="0"/>
              <a:t>, where, as thou knowest, this doctrine had long been prevalent, so that schisms and defections of whole churches had taken place, I called together the presbyters and teachers of the brethren in the villages (there were present also such of the brethren as wished), and I urged them to hold the examination of the question publicly. And when they brought me this book as some invincible weapon and rampart, I sat with them and for three successive days from morn till night attempted to correct what had been written.”</a:t>
            </a:r>
          </a:p>
          <a:p>
            <a:pPr marL="0" indent="0" algn="r">
              <a:buNone/>
            </a:pPr>
            <a:r>
              <a:rPr lang="en-US" sz="2400" dirty="0"/>
              <a:t>Dionysius of Alexandria, </a:t>
            </a:r>
            <a:r>
              <a:rPr lang="en-US" sz="2400" i="1" dirty="0"/>
              <a:t>On Promises, </a:t>
            </a:r>
            <a:r>
              <a:rPr lang="en-US" sz="2400" dirty="0"/>
              <a:t>via </a:t>
            </a:r>
            <a:r>
              <a:rPr lang="en-US" sz="2400" i="1" dirty="0"/>
              <a:t>Ecclesiastical History </a:t>
            </a:r>
            <a:r>
              <a:rPr lang="en-US" sz="2400" dirty="0"/>
              <a:t>7.24.6–7</a:t>
            </a:r>
          </a:p>
          <a:p>
            <a:pPr marL="0" indent="0" algn="r">
              <a:buNone/>
            </a:pPr>
            <a:endParaRPr lang="en-US" sz="2400" dirty="0"/>
          </a:p>
        </p:txBody>
      </p:sp>
      <p:sp>
        <p:nvSpPr>
          <p:cNvPr id="7" name="Rectangle 6">
            <a:extLst>
              <a:ext uri="{FF2B5EF4-FFF2-40B4-BE49-F238E27FC236}">
                <a16:creationId xmlns:a16="http://schemas.microsoft.com/office/drawing/2014/main" id="{6A55B554-10DD-6328-FF1D-0745A2075CA1}"/>
              </a:ext>
            </a:extLst>
          </p:cNvPr>
          <p:cNvSpPr/>
          <p:nvPr/>
        </p:nvSpPr>
        <p:spPr>
          <a:xfrm>
            <a:off x="11850282" y="7215807"/>
            <a:ext cx="3407087" cy="707886"/>
          </a:xfrm>
          <a:prstGeom prst="rect">
            <a:avLst/>
          </a:prstGeom>
        </p:spPr>
        <p:txBody>
          <a:bodyPr wrap="none">
            <a:spAutoFit/>
          </a:bodyPr>
          <a:lstStyle/>
          <a:p>
            <a:r>
              <a:rPr lang="en-US" sz="2000" dirty="0">
                <a:solidFill>
                  <a:schemeClr val="bg1"/>
                </a:solidFill>
              </a:rPr>
              <a:t>Dionysius of Alexandria, c. 260 </a:t>
            </a:r>
          </a:p>
          <a:p>
            <a:r>
              <a:rPr lang="en-US" sz="2000" dirty="0">
                <a:solidFill>
                  <a:schemeClr val="bg1"/>
                </a:solidFill>
              </a:rPr>
              <a:t>Nepos of </a:t>
            </a:r>
            <a:r>
              <a:rPr lang="en-US" sz="2000" dirty="0" err="1">
                <a:solidFill>
                  <a:schemeClr val="bg1"/>
                </a:solidFill>
              </a:rPr>
              <a:t>Arsinoë</a:t>
            </a:r>
            <a:r>
              <a:rPr lang="en-US" sz="2000" dirty="0">
                <a:solidFill>
                  <a:schemeClr val="bg1"/>
                </a:solidFill>
              </a:rPr>
              <a:t> c. 250</a:t>
            </a:r>
            <a:endParaRPr lang="en-US" sz="3200" dirty="0">
              <a:solidFill>
                <a:schemeClr val="bg1"/>
              </a:solidFill>
            </a:endParaRPr>
          </a:p>
        </p:txBody>
      </p:sp>
      <p:sp>
        <p:nvSpPr>
          <p:cNvPr id="4" name="Title 1">
            <a:extLst>
              <a:ext uri="{FF2B5EF4-FFF2-40B4-BE49-F238E27FC236}">
                <a16:creationId xmlns:a16="http://schemas.microsoft.com/office/drawing/2014/main" id="{208B8AC6-68A9-C2EA-4302-4FF5E06911B0}"/>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descr="A religious painting of a person holding a book and a scepter&#10;&#10;AI-generated content may be incorrect.">
            <a:extLst>
              <a:ext uri="{FF2B5EF4-FFF2-40B4-BE49-F238E27FC236}">
                <a16:creationId xmlns:a16="http://schemas.microsoft.com/office/drawing/2014/main" id="{0FE7E1E0-9C16-6DF0-BDF0-B8533758073E}"/>
              </a:ext>
            </a:extLst>
          </p:cNvPr>
          <p:cNvPicPr>
            <a:picLocks noChangeAspect="1"/>
          </p:cNvPicPr>
          <p:nvPr/>
        </p:nvPicPr>
        <p:blipFill>
          <a:blip r:embed="rId3"/>
          <a:srcRect b="12901"/>
          <a:stretch>
            <a:fillRect/>
          </a:stretch>
        </p:blipFill>
        <p:spPr>
          <a:xfrm>
            <a:off x="13387008" y="4214190"/>
            <a:ext cx="2297483" cy="3001617"/>
          </a:xfrm>
          <a:prstGeom prst="rect">
            <a:avLst/>
          </a:prstGeom>
        </p:spPr>
      </p:pic>
      <p:pic>
        <p:nvPicPr>
          <p:cNvPr id="5" name="Picture 2">
            <a:extLst>
              <a:ext uri="{FF2B5EF4-FFF2-40B4-BE49-F238E27FC236}">
                <a16:creationId xmlns:a16="http://schemas.microsoft.com/office/drawing/2014/main" id="{DA8AED27-3B1D-96D7-1955-330D87B838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50281" y="2146850"/>
            <a:ext cx="2230438" cy="2872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352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956" y="1846738"/>
            <a:ext cx="11131827" cy="6919576"/>
          </a:xfrm>
        </p:spPr>
        <p:txBody>
          <a:bodyPr/>
          <a:lstStyle/>
          <a:p>
            <a:pPr marL="0" indent="0">
              <a:buNone/>
            </a:pPr>
            <a:r>
              <a:rPr lang="en-US" sz="3600" dirty="0"/>
              <a:t>“For He says by Malachi: ‘Lo, I will send to you Elias the Tishbite, to turn the hearts of the fathers to the children, according to the time of calling, to recall the Jews to the faith of the people that succeed them.’ And to that end He shows, as we have said, that the number of those that shall believe, of the Jews and of the nations, is a great multitude which no man was able to number.” </a:t>
            </a:r>
          </a:p>
          <a:p>
            <a:pPr marL="0" indent="0" algn="r">
              <a:buNone/>
            </a:pPr>
            <a:r>
              <a:rPr lang="en-US" sz="2400" dirty="0"/>
              <a:t>Victorinus, </a:t>
            </a:r>
            <a:r>
              <a:rPr lang="en-US" sz="2400" i="1" dirty="0"/>
              <a:t>Commentary on the Apocalypse </a:t>
            </a:r>
            <a:r>
              <a:rPr lang="en-US" sz="2400" dirty="0"/>
              <a:t>7.2</a:t>
            </a:r>
          </a:p>
          <a:p>
            <a:pPr marL="0" indent="0" algn="r">
              <a:buNone/>
            </a:pPr>
            <a:endParaRPr lang="en-US" sz="2400" dirty="0"/>
          </a:p>
        </p:txBody>
      </p:sp>
      <p:pic>
        <p:nvPicPr>
          <p:cNvPr id="6" name="Picture 5">
            <a:extLst>
              <a:ext uri="{FF2B5EF4-FFF2-40B4-BE49-F238E27FC236}">
                <a16:creationId xmlns:a16="http://schemas.microsoft.com/office/drawing/2014/main" id="{ED8C0BDB-3A40-E644-A62C-9EDFF0AD0F7C}"/>
              </a:ext>
            </a:extLst>
          </p:cNvPr>
          <p:cNvPicPr>
            <a:picLocks noChangeAspect="1"/>
          </p:cNvPicPr>
          <p:nvPr/>
        </p:nvPicPr>
        <p:blipFill rotWithShape="1">
          <a:blip r:embed="rId3"/>
          <a:srcRect l="3240" t="3882" r="-230" b="26239"/>
          <a:stretch/>
        </p:blipFill>
        <p:spPr>
          <a:xfrm>
            <a:off x="11878702" y="2206486"/>
            <a:ext cx="3834211" cy="5009321"/>
          </a:xfrm>
          <a:prstGeom prst="rect">
            <a:avLst/>
          </a:prstGeom>
        </p:spPr>
      </p:pic>
      <p:sp>
        <p:nvSpPr>
          <p:cNvPr id="7" name="Rectangle 6">
            <a:extLst>
              <a:ext uri="{FF2B5EF4-FFF2-40B4-BE49-F238E27FC236}">
                <a16:creationId xmlns:a16="http://schemas.microsoft.com/office/drawing/2014/main" id="{147D4426-A31C-8549-BFA9-4E30BAB479F0}"/>
              </a:ext>
            </a:extLst>
          </p:cNvPr>
          <p:cNvSpPr/>
          <p:nvPr/>
        </p:nvSpPr>
        <p:spPr>
          <a:xfrm>
            <a:off x="11850282" y="7215807"/>
            <a:ext cx="2922851" cy="400110"/>
          </a:xfrm>
          <a:prstGeom prst="rect">
            <a:avLst/>
          </a:prstGeom>
        </p:spPr>
        <p:txBody>
          <a:bodyPr wrap="none">
            <a:spAutoFit/>
          </a:bodyPr>
          <a:lstStyle/>
          <a:p>
            <a:r>
              <a:rPr lang="en-US" sz="2000" dirty="0">
                <a:solidFill>
                  <a:schemeClr val="bg1"/>
                </a:solidFill>
              </a:rPr>
              <a:t>Victorinus of </a:t>
            </a:r>
            <a:r>
              <a:rPr lang="en-US" sz="2000" dirty="0" err="1">
                <a:solidFill>
                  <a:schemeClr val="bg1"/>
                </a:solidFill>
              </a:rPr>
              <a:t>Pettau</a:t>
            </a:r>
            <a:r>
              <a:rPr lang="en-US" sz="2000" dirty="0">
                <a:solidFill>
                  <a:schemeClr val="bg1"/>
                </a:solidFill>
              </a:rPr>
              <a:t> c. 270</a:t>
            </a:r>
            <a:endParaRPr lang="en-US" sz="3200" dirty="0">
              <a:solidFill>
                <a:schemeClr val="bg1"/>
              </a:solidFill>
            </a:endParaRPr>
          </a:p>
        </p:txBody>
      </p:sp>
      <p:pic>
        <p:nvPicPr>
          <p:cNvPr id="4" name="Picture 3">
            <a:extLst>
              <a:ext uri="{FF2B5EF4-FFF2-40B4-BE49-F238E27FC236}">
                <a16:creationId xmlns:a16="http://schemas.microsoft.com/office/drawing/2014/main" id="{5CCF8AEF-CD29-DA48-895B-ACF785E318D3}"/>
              </a:ext>
            </a:extLst>
          </p:cNvPr>
          <p:cNvPicPr>
            <a:picLocks noChangeAspect="1"/>
          </p:cNvPicPr>
          <p:nvPr/>
        </p:nvPicPr>
        <p:blipFill rotWithShape="1">
          <a:blip r:embed="rId4"/>
          <a:srcRect l="24524" b="44679"/>
          <a:stretch/>
        </p:blipFill>
        <p:spPr>
          <a:xfrm>
            <a:off x="11878701" y="2206486"/>
            <a:ext cx="3834211" cy="5009321"/>
          </a:xfrm>
          <a:prstGeom prst="rect">
            <a:avLst/>
          </a:prstGeom>
        </p:spPr>
      </p:pic>
      <p:sp>
        <p:nvSpPr>
          <p:cNvPr id="5" name="Title 1">
            <a:extLst>
              <a:ext uri="{FF2B5EF4-FFF2-40B4-BE49-F238E27FC236}">
                <a16:creationId xmlns:a16="http://schemas.microsoft.com/office/drawing/2014/main" id="{A4D0819D-BAA7-F489-9A78-A2FC7FD2ADDF}"/>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spTree>
    <p:extLst>
      <p:ext uri="{BB962C8B-B14F-4D97-AF65-F5344CB8AC3E}">
        <p14:creationId xmlns:p14="http://schemas.microsoft.com/office/powerpoint/2010/main" val="513731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BD6AB-2DD6-300E-56DA-002D46AA3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49C8A2-6BE8-A74D-8958-A6C709E57D00}"/>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grpSp>
        <p:nvGrpSpPr>
          <p:cNvPr id="5" name="Group 4">
            <a:extLst>
              <a:ext uri="{FF2B5EF4-FFF2-40B4-BE49-F238E27FC236}">
                <a16:creationId xmlns:a16="http://schemas.microsoft.com/office/drawing/2014/main" id="{4552EE66-5ADF-D5C6-FE47-31C65E1A5CB1}"/>
              </a:ext>
            </a:extLst>
          </p:cNvPr>
          <p:cNvGrpSpPr/>
          <p:nvPr/>
        </p:nvGrpSpPr>
        <p:grpSpPr>
          <a:xfrm>
            <a:off x="457199" y="2822257"/>
            <a:ext cx="4631635" cy="3101465"/>
            <a:chOff x="457199" y="2822257"/>
            <a:chExt cx="4631635" cy="3101465"/>
          </a:xfrm>
        </p:grpSpPr>
        <p:sp>
          <p:nvSpPr>
            <p:cNvPr id="26" name="Right Arrow 25">
              <a:extLst>
                <a:ext uri="{FF2B5EF4-FFF2-40B4-BE49-F238E27FC236}">
                  <a16:creationId xmlns:a16="http://schemas.microsoft.com/office/drawing/2014/main" id="{F55240B4-08ED-78B5-2E87-B0BE80BBDF56}"/>
                </a:ext>
              </a:extLst>
            </p:cNvPr>
            <p:cNvSpPr/>
            <p:nvPr/>
          </p:nvSpPr>
          <p:spPr>
            <a:xfrm>
              <a:off x="457199" y="3155674"/>
              <a:ext cx="4631635" cy="2768048"/>
            </a:xfrm>
            <a:prstGeom prst="rightArrow">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ysClr val="windowText" lastClr="000000"/>
                  </a:solidFill>
                </a:rPr>
                <a:t>Jewish-Christian Premillennialism</a:t>
              </a:r>
            </a:p>
          </p:txBody>
        </p:sp>
        <p:sp>
          <p:nvSpPr>
            <p:cNvPr id="32" name="TextBox 31">
              <a:extLst>
                <a:ext uri="{FF2B5EF4-FFF2-40B4-BE49-F238E27FC236}">
                  <a16:creationId xmlns:a16="http://schemas.microsoft.com/office/drawing/2014/main" id="{8F25D2B6-8225-ACE8-4FC9-4DBCF2158E0A}"/>
                </a:ext>
              </a:extLst>
            </p:cNvPr>
            <p:cNvSpPr txBox="1"/>
            <p:nvPr/>
          </p:nvSpPr>
          <p:spPr>
            <a:xfrm>
              <a:off x="457199" y="2822257"/>
              <a:ext cx="3399183" cy="984885"/>
            </a:xfrm>
            <a:prstGeom prst="rect">
              <a:avLst/>
            </a:prstGeom>
            <a:noFill/>
          </p:spPr>
          <p:txBody>
            <a:bodyPr wrap="square">
              <a:spAutoFit/>
            </a:bodyPr>
            <a:lstStyle/>
            <a:p>
              <a:r>
                <a:rPr lang="en-US" dirty="0">
                  <a:solidFill>
                    <a:schemeClr val="accent2">
                      <a:lumMod val="40000"/>
                      <a:lumOff val="60000"/>
                    </a:schemeClr>
                  </a:solidFill>
                </a:rPr>
                <a:t>Earthly Kingdom &amp;</a:t>
              </a:r>
            </a:p>
            <a:p>
              <a:r>
                <a:rPr lang="en-US" dirty="0">
                  <a:solidFill>
                    <a:schemeClr val="accent2">
                      <a:lumMod val="40000"/>
                      <a:lumOff val="60000"/>
                    </a:schemeClr>
                  </a:solidFill>
                </a:rPr>
                <a:t>Restoration of Israel</a:t>
              </a:r>
              <a:endParaRPr lang="en-US" dirty="0"/>
            </a:p>
          </p:txBody>
        </p:sp>
      </p:grpSp>
      <p:grpSp>
        <p:nvGrpSpPr>
          <p:cNvPr id="6" name="Group 5">
            <a:extLst>
              <a:ext uri="{FF2B5EF4-FFF2-40B4-BE49-F238E27FC236}">
                <a16:creationId xmlns:a16="http://schemas.microsoft.com/office/drawing/2014/main" id="{41F13A04-2644-717F-96D7-C46761CBBE1D}"/>
              </a:ext>
            </a:extLst>
          </p:cNvPr>
          <p:cNvGrpSpPr/>
          <p:nvPr/>
        </p:nvGrpSpPr>
        <p:grpSpPr>
          <a:xfrm>
            <a:off x="4943061" y="2849103"/>
            <a:ext cx="9687339" cy="3074619"/>
            <a:chOff x="4943061" y="2849103"/>
            <a:chExt cx="9687339" cy="3074619"/>
          </a:xfrm>
        </p:grpSpPr>
        <p:sp>
          <p:nvSpPr>
            <p:cNvPr id="28" name="Right Arrow 27">
              <a:extLst>
                <a:ext uri="{FF2B5EF4-FFF2-40B4-BE49-F238E27FC236}">
                  <a16:creationId xmlns:a16="http://schemas.microsoft.com/office/drawing/2014/main" id="{4B6909F4-9499-BB04-EB6D-D8CC2204DEA6}"/>
                </a:ext>
              </a:extLst>
            </p:cNvPr>
            <p:cNvSpPr/>
            <p:nvPr/>
          </p:nvSpPr>
          <p:spPr>
            <a:xfrm>
              <a:off x="5088834" y="3155674"/>
              <a:ext cx="9541566" cy="2768048"/>
            </a:xfrm>
            <a:prstGeom prst="rightArrow">
              <a:avLst/>
            </a:prstGeom>
            <a:solidFill>
              <a:srgbClr val="87DAFF">
                <a:alpha val="3098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t>Gentile Christian</a:t>
              </a:r>
            </a:p>
            <a:p>
              <a:pPr algn="r"/>
              <a:r>
                <a:rPr lang="en-US" sz="3600" dirty="0"/>
                <a:t>Premillennialism</a:t>
              </a:r>
            </a:p>
          </p:txBody>
        </p:sp>
        <p:sp>
          <p:nvSpPr>
            <p:cNvPr id="33" name="TextBox 32">
              <a:extLst>
                <a:ext uri="{FF2B5EF4-FFF2-40B4-BE49-F238E27FC236}">
                  <a16:creationId xmlns:a16="http://schemas.microsoft.com/office/drawing/2014/main" id="{BD735742-F250-2E49-9C4E-41A29700387F}"/>
                </a:ext>
              </a:extLst>
            </p:cNvPr>
            <p:cNvSpPr txBox="1"/>
            <p:nvPr/>
          </p:nvSpPr>
          <p:spPr>
            <a:xfrm>
              <a:off x="4943061" y="2849103"/>
              <a:ext cx="8196470" cy="984885"/>
            </a:xfrm>
            <a:prstGeom prst="rect">
              <a:avLst/>
            </a:prstGeom>
            <a:noFill/>
          </p:spPr>
          <p:txBody>
            <a:bodyPr wrap="square">
              <a:spAutoFit/>
            </a:bodyPr>
            <a:lstStyle/>
            <a:p>
              <a:r>
                <a:rPr lang="en-US" dirty="0">
                  <a:solidFill>
                    <a:schemeClr val="accent2">
                      <a:lumMod val="40000"/>
                      <a:lumOff val="60000"/>
                    </a:schemeClr>
                  </a:solidFill>
                </a:rPr>
                <a:t>Earthly Kingdom Centered in Jerusalem</a:t>
              </a:r>
            </a:p>
            <a:p>
              <a:r>
                <a:rPr lang="en-US" dirty="0">
                  <a:solidFill>
                    <a:schemeClr val="accent2">
                      <a:lumMod val="40000"/>
                      <a:lumOff val="60000"/>
                    </a:schemeClr>
                  </a:solidFill>
                </a:rPr>
                <a:t>&amp; Subtle Refences to Restoration of Israel</a:t>
              </a:r>
            </a:p>
          </p:txBody>
        </p:sp>
      </p:grpSp>
      <p:grpSp>
        <p:nvGrpSpPr>
          <p:cNvPr id="7" name="Group 6">
            <a:extLst>
              <a:ext uri="{FF2B5EF4-FFF2-40B4-BE49-F238E27FC236}">
                <a16:creationId xmlns:a16="http://schemas.microsoft.com/office/drawing/2014/main" id="{1152E1FD-FF94-2F44-8254-2EFFAD3F200B}"/>
              </a:ext>
            </a:extLst>
          </p:cNvPr>
          <p:cNvGrpSpPr/>
          <p:nvPr/>
        </p:nvGrpSpPr>
        <p:grpSpPr>
          <a:xfrm rot="21261352">
            <a:off x="7795886" y="4751742"/>
            <a:ext cx="7031211" cy="4056813"/>
            <a:chOff x="5413887" y="5192732"/>
            <a:chExt cx="9470121" cy="4056813"/>
          </a:xfrm>
        </p:grpSpPr>
        <p:sp>
          <p:nvSpPr>
            <p:cNvPr id="30" name="Right Arrow 29">
              <a:extLst>
                <a:ext uri="{FF2B5EF4-FFF2-40B4-BE49-F238E27FC236}">
                  <a16:creationId xmlns:a16="http://schemas.microsoft.com/office/drawing/2014/main" id="{6107D1A4-9FB2-F45E-169A-0700DBB3F74E}"/>
                </a:ext>
              </a:extLst>
            </p:cNvPr>
            <p:cNvSpPr/>
            <p:nvPr/>
          </p:nvSpPr>
          <p:spPr>
            <a:xfrm rot="1202234">
              <a:off x="6396542" y="5192732"/>
              <a:ext cx="8487466" cy="2768048"/>
            </a:xfrm>
            <a:prstGeom prst="rightArrow">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solidFill>
                    <a:sysClr val="windowText" lastClr="000000"/>
                  </a:solidFill>
                </a:rPr>
                <a:t>Gentile Christian</a:t>
              </a:r>
            </a:p>
            <a:p>
              <a:pPr algn="r"/>
              <a:r>
                <a:rPr lang="en-US" sz="3600" dirty="0">
                  <a:solidFill>
                    <a:sysClr val="windowText" lastClr="000000"/>
                  </a:solidFill>
                </a:rPr>
                <a:t>Amillennialism</a:t>
              </a:r>
            </a:p>
          </p:txBody>
        </p:sp>
        <p:sp>
          <p:nvSpPr>
            <p:cNvPr id="34" name="TextBox 33">
              <a:extLst>
                <a:ext uri="{FF2B5EF4-FFF2-40B4-BE49-F238E27FC236}">
                  <a16:creationId xmlns:a16="http://schemas.microsoft.com/office/drawing/2014/main" id="{48A47FC9-865D-DA3A-CBA5-0ACB6B0458BC}"/>
                </a:ext>
              </a:extLst>
            </p:cNvPr>
            <p:cNvSpPr txBox="1"/>
            <p:nvPr/>
          </p:nvSpPr>
          <p:spPr>
            <a:xfrm rot="1239934">
              <a:off x="5413887" y="6925832"/>
              <a:ext cx="6005937" cy="2323713"/>
            </a:xfrm>
            <a:prstGeom prst="rect">
              <a:avLst/>
            </a:prstGeom>
            <a:noFill/>
          </p:spPr>
          <p:txBody>
            <a:bodyPr wrap="square">
              <a:spAutoFit/>
            </a:bodyPr>
            <a:lstStyle/>
            <a:p>
              <a:r>
                <a:rPr lang="en-US" dirty="0">
                  <a:solidFill>
                    <a:schemeClr val="accent3">
                      <a:lumMod val="60000"/>
                      <a:lumOff val="40000"/>
                    </a:schemeClr>
                  </a:solidFill>
                </a:rPr>
                <a:t>No Earthly Kingdom, No Rebuilding of Jerusalem,</a:t>
              </a:r>
            </a:p>
            <a:p>
              <a:r>
                <a:rPr lang="en-US" dirty="0">
                  <a:solidFill>
                    <a:schemeClr val="accent3">
                      <a:lumMod val="60000"/>
                      <a:lumOff val="40000"/>
                    </a:schemeClr>
                  </a:solidFill>
                </a:rPr>
                <a:t>&amp; No Restoration of Israel, though Sometimes a Future Conversion of Jews</a:t>
              </a:r>
            </a:p>
          </p:txBody>
        </p:sp>
      </p:grpSp>
      <p:sp>
        <p:nvSpPr>
          <p:cNvPr id="13" name="Rectangle 12">
            <a:extLst>
              <a:ext uri="{FF2B5EF4-FFF2-40B4-BE49-F238E27FC236}">
                <a16:creationId xmlns:a16="http://schemas.microsoft.com/office/drawing/2014/main" id="{EF30EE63-EC2D-8EB4-646F-B97E683A750B}"/>
              </a:ext>
            </a:extLst>
          </p:cNvPr>
          <p:cNvSpPr/>
          <p:nvPr/>
        </p:nvSpPr>
        <p:spPr>
          <a:xfrm>
            <a:off x="457199" y="2126975"/>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1st Century</a:t>
            </a:r>
          </a:p>
        </p:txBody>
      </p:sp>
      <p:sp>
        <p:nvSpPr>
          <p:cNvPr id="14" name="Rectangle 13">
            <a:extLst>
              <a:ext uri="{FF2B5EF4-FFF2-40B4-BE49-F238E27FC236}">
                <a16:creationId xmlns:a16="http://schemas.microsoft.com/office/drawing/2014/main" id="{9C255F13-8026-C1A8-2CE9-58593E90F762}"/>
              </a:ext>
            </a:extLst>
          </p:cNvPr>
          <p:cNvSpPr/>
          <p:nvPr/>
        </p:nvSpPr>
        <p:spPr>
          <a:xfrm>
            <a:off x="4591878" y="2126974"/>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2nd Century</a:t>
            </a:r>
          </a:p>
        </p:txBody>
      </p:sp>
      <p:sp>
        <p:nvSpPr>
          <p:cNvPr id="15" name="Rectangle 14">
            <a:extLst>
              <a:ext uri="{FF2B5EF4-FFF2-40B4-BE49-F238E27FC236}">
                <a16:creationId xmlns:a16="http://schemas.microsoft.com/office/drawing/2014/main" id="{696707E2-C2B8-26E3-EBED-BF0E41EC752E}"/>
              </a:ext>
            </a:extLst>
          </p:cNvPr>
          <p:cNvSpPr/>
          <p:nvPr/>
        </p:nvSpPr>
        <p:spPr>
          <a:xfrm>
            <a:off x="8726557" y="2126973"/>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3rd Century</a:t>
            </a:r>
          </a:p>
        </p:txBody>
      </p:sp>
    </p:spTree>
    <p:extLst>
      <p:ext uri="{BB962C8B-B14F-4D97-AF65-F5344CB8AC3E}">
        <p14:creationId xmlns:p14="http://schemas.microsoft.com/office/powerpoint/2010/main" val="327429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5257801" y="1846737"/>
            <a:ext cx="9701794" cy="7002795"/>
          </a:xfrm>
        </p:spPr>
        <p:txBody>
          <a:bodyPr/>
          <a:lstStyle/>
          <a:p>
            <a:pPr marL="0" indent="0">
              <a:buNone/>
            </a:pPr>
            <a:r>
              <a:rPr lang="en-US" altLang="en-US" sz="4000" dirty="0"/>
              <a:t>“Certain persons, then, refusing the </a:t>
            </a:r>
            <a:r>
              <a:rPr lang="en-US" altLang="en-US" sz="4000" dirty="0" err="1"/>
              <a:t>labour</a:t>
            </a:r>
            <a:r>
              <a:rPr lang="en-US" altLang="en-US" sz="4000" dirty="0"/>
              <a:t> of thinking, and adopting a superficial view of the letter of the law…. say that after the resurrection there will be marriages, and the begetting of children, imagining to themselves that the earthly city of Jerusalem is to be rebuilt.… Such are the views of those who, while believing in Christ, understand the divine Scriptures in a sort of Jewish sense.”</a:t>
            </a:r>
          </a:p>
          <a:p>
            <a:pPr marL="0" indent="0">
              <a:spcBef>
                <a:spcPts val="1600"/>
              </a:spcBef>
              <a:buNone/>
            </a:pPr>
            <a:r>
              <a:rPr lang="en-US" altLang="en-US" sz="2800" dirty="0"/>
              <a:t>		—Origen, </a:t>
            </a:r>
            <a:r>
              <a:rPr lang="en-US" altLang="en-US" sz="2800" i="1" dirty="0"/>
              <a:t>First Principles </a:t>
            </a:r>
            <a:r>
              <a:rPr lang="en-US" altLang="en-US" sz="2800" dirty="0"/>
              <a:t>2.11.2</a:t>
            </a:r>
          </a:p>
        </p:txBody>
      </p:sp>
      <p:sp>
        <p:nvSpPr>
          <p:cNvPr id="2" name="Title 1">
            <a:extLst>
              <a:ext uri="{FF2B5EF4-FFF2-40B4-BE49-F238E27FC236}">
                <a16:creationId xmlns:a16="http://schemas.microsoft.com/office/drawing/2014/main" id="{03BAEE33-105C-3BAE-9ECC-E838EE3CAD2B}"/>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685586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5257801" y="1846737"/>
            <a:ext cx="9701794" cy="7002795"/>
          </a:xfrm>
        </p:spPr>
        <p:txBody>
          <a:bodyPr/>
          <a:lstStyle/>
          <a:p>
            <a:pPr marL="0" indent="0">
              <a:buNone/>
            </a:pPr>
            <a:r>
              <a:rPr lang="en-US" sz="3600" dirty="0"/>
              <a:t>“One fact, then, which proves that Jesus was something divine and sacred, is this, that Jews should have suffered on His account now for a lengthened time calamities of such severity. And we say with confidence that they will never be restored to their former condition. For they committed a crime of the most unhallowed kind, in conspiring against the Saviour of the human race in that city where they offered up to God a worship containing the symbols of mighty mysteries…</a:t>
            </a:r>
            <a:endParaRPr lang="en-US" altLang="en-US" sz="2800" dirty="0"/>
          </a:p>
        </p:txBody>
      </p:sp>
      <p:sp>
        <p:nvSpPr>
          <p:cNvPr id="2" name="Title 1">
            <a:extLst>
              <a:ext uri="{FF2B5EF4-FFF2-40B4-BE49-F238E27FC236}">
                <a16:creationId xmlns:a16="http://schemas.microsoft.com/office/drawing/2014/main" id="{5132D8C7-16CE-916E-B4E0-F22C6458BAB8}"/>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25097892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2570B-8B64-5D27-7274-7E4CB1E0AD8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1147A32-A9C9-336B-48AE-01B170E1B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a:extLst>
              <a:ext uri="{FF2B5EF4-FFF2-40B4-BE49-F238E27FC236}">
                <a16:creationId xmlns:a16="http://schemas.microsoft.com/office/drawing/2014/main" id="{8706E94B-2859-FA26-3659-BAECABB7CA27}"/>
              </a:ext>
            </a:extLst>
          </p:cNvPr>
          <p:cNvSpPr>
            <a:spLocks noGrp="1"/>
          </p:cNvSpPr>
          <p:nvPr>
            <p:ph idx="1"/>
          </p:nvPr>
        </p:nvSpPr>
        <p:spPr>
          <a:xfrm>
            <a:off x="5257801" y="1846737"/>
            <a:ext cx="9701794" cy="7002795"/>
          </a:xfrm>
        </p:spPr>
        <p:txBody>
          <a:bodyPr/>
          <a:lstStyle/>
          <a:p>
            <a:pPr marL="0" indent="0">
              <a:buNone/>
            </a:pPr>
            <a:r>
              <a:rPr lang="en-US" sz="3600" dirty="0"/>
              <a:t>“…It accordingly </a:t>
            </a:r>
            <a:r>
              <a:rPr lang="en-US" sz="3600" dirty="0" err="1"/>
              <a:t>behoved</a:t>
            </a:r>
            <a:r>
              <a:rPr lang="en-US" sz="3600" dirty="0"/>
              <a:t> that city where Jesus underwent these sufferings to perish utterly, and the Jewish nation to be overthrown</a:t>
            </a:r>
            <a:r>
              <a:rPr lang="en-US" altLang="en-US" sz="3600" dirty="0"/>
              <a:t>.”</a:t>
            </a:r>
          </a:p>
          <a:p>
            <a:pPr marL="0" indent="0" algn="r">
              <a:spcBef>
                <a:spcPts val="1600"/>
              </a:spcBef>
              <a:buNone/>
            </a:pPr>
            <a:r>
              <a:rPr lang="en-US" altLang="en-US" sz="2800" dirty="0"/>
              <a:t>		Origen, </a:t>
            </a:r>
            <a:r>
              <a:rPr lang="en-US" altLang="en-US" sz="2800" i="1" dirty="0"/>
              <a:t>Against </a:t>
            </a:r>
            <a:r>
              <a:rPr lang="en-US" altLang="en-US" sz="2800" i="1" dirty="0" err="1"/>
              <a:t>Celsus</a:t>
            </a:r>
            <a:r>
              <a:rPr lang="en-US" altLang="en-US" sz="2800" i="1" dirty="0"/>
              <a:t> </a:t>
            </a:r>
            <a:r>
              <a:rPr lang="en-US" altLang="en-US" sz="2800" dirty="0"/>
              <a:t>4.2.2</a:t>
            </a:r>
          </a:p>
        </p:txBody>
      </p:sp>
      <p:sp>
        <p:nvSpPr>
          <p:cNvPr id="2" name="Title 1">
            <a:extLst>
              <a:ext uri="{FF2B5EF4-FFF2-40B4-BE49-F238E27FC236}">
                <a16:creationId xmlns:a16="http://schemas.microsoft.com/office/drawing/2014/main" id="{ECF7CF38-C6C4-54C1-A181-F8BF76FDCCB3}"/>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1837527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0F401-2CFF-AA65-1139-0D0D62E34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9AD058-E639-6705-C5F4-2D9978CD851C}"/>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grpSp>
        <p:nvGrpSpPr>
          <p:cNvPr id="5" name="Group 4">
            <a:extLst>
              <a:ext uri="{FF2B5EF4-FFF2-40B4-BE49-F238E27FC236}">
                <a16:creationId xmlns:a16="http://schemas.microsoft.com/office/drawing/2014/main" id="{CF4A20CB-7B1D-DC29-9AA7-0C35A913B355}"/>
              </a:ext>
            </a:extLst>
          </p:cNvPr>
          <p:cNvGrpSpPr/>
          <p:nvPr/>
        </p:nvGrpSpPr>
        <p:grpSpPr>
          <a:xfrm>
            <a:off x="457199" y="2822257"/>
            <a:ext cx="4631635" cy="3101465"/>
            <a:chOff x="457199" y="2822257"/>
            <a:chExt cx="4631635" cy="3101465"/>
          </a:xfrm>
        </p:grpSpPr>
        <p:sp>
          <p:nvSpPr>
            <p:cNvPr id="26" name="Right Arrow 25">
              <a:extLst>
                <a:ext uri="{FF2B5EF4-FFF2-40B4-BE49-F238E27FC236}">
                  <a16:creationId xmlns:a16="http://schemas.microsoft.com/office/drawing/2014/main" id="{6BCFF7F7-4083-5A87-8B64-64C602003E0F}"/>
                </a:ext>
              </a:extLst>
            </p:cNvPr>
            <p:cNvSpPr/>
            <p:nvPr/>
          </p:nvSpPr>
          <p:spPr>
            <a:xfrm>
              <a:off x="457199" y="3155674"/>
              <a:ext cx="4631635" cy="2768048"/>
            </a:xfrm>
            <a:prstGeom prst="rightArrow">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ysClr val="windowText" lastClr="000000"/>
                  </a:solidFill>
                </a:rPr>
                <a:t>Jewish-Christian Premillennialism</a:t>
              </a:r>
            </a:p>
          </p:txBody>
        </p:sp>
        <p:sp>
          <p:nvSpPr>
            <p:cNvPr id="32" name="TextBox 31">
              <a:extLst>
                <a:ext uri="{FF2B5EF4-FFF2-40B4-BE49-F238E27FC236}">
                  <a16:creationId xmlns:a16="http://schemas.microsoft.com/office/drawing/2014/main" id="{0E49CD75-0B43-3A2E-5DD7-73FA3F39C355}"/>
                </a:ext>
              </a:extLst>
            </p:cNvPr>
            <p:cNvSpPr txBox="1"/>
            <p:nvPr/>
          </p:nvSpPr>
          <p:spPr>
            <a:xfrm>
              <a:off x="457199" y="2822257"/>
              <a:ext cx="3399183" cy="984885"/>
            </a:xfrm>
            <a:prstGeom prst="rect">
              <a:avLst/>
            </a:prstGeom>
            <a:noFill/>
          </p:spPr>
          <p:txBody>
            <a:bodyPr wrap="square">
              <a:spAutoFit/>
            </a:bodyPr>
            <a:lstStyle/>
            <a:p>
              <a:r>
                <a:rPr lang="en-US" dirty="0">
                  <a:solidFill>
                    <a:schemeClr val="accent2">
                      <a:lumMod val="40000"/>
                      <a:lumOff val="60000"/>
                    </a:schemeClr>
                  </a:solidFill>
                </a:rPr>
                <a:t>Earthly Kingdom &amp;</a:t>
              </a:r>
            </a:p>
            <a:p>
              <a:r>
                <a:rPr lang="en-US" dirty="0">
                  <a:solidFill>
                    <a:schemeClr val="accent2">
                      <a:lumMod val="40000"/>
                      <a:lumOff val="60000"/>
                    </a:schemeClr>
                  </a:solidFill>
                </a:rPr>
                <a:t>Restoration of Israel</a:t>
              </a:r>
              <a:endParaRPr lang="en-US" dirty="0"/>
            </a:p>
          </p:txBody>
        </p:sp>
      </p:grpSp>
      <p:grpSp>
        <p:nvGrpSpPr>
          <p:cNvPr id="6" name="Group 5">
            <a:extLst>
              <a:ext uri="{FF2B5EF4-FFF2-40B4-BE49-F238E27FC236}">
                <a16:creationId xmlns:a16="http://schemas.microsoft.com/office/drawing/2014/main" id="{82304364-844D-20E4-040A-1DF086F019B9}"/>
              </a:ext>
            </a:extLst>
          </p:cNvPr>
          <p:cNvGrpSpPr/>
          <p:nvPr/>
        </p:nvGrpSpPr>
        <p:grpSpPr>
          <a:xfrm>
            <a:off x="4943061" y="2849103"/>
            <a:ext cx="9687339" cy="3074619"/>
            <a:chOff x="4943061" y="2849103"/>
            <a:chExt cx="9687339" cy="3074619"/>
          </a:xfrm>
        </p:grpSpPr>
        <p:sp>
          <p:nvSpPr>
            <p:cNvPr id="28" name="Right Arrow 27">
              <a:extLst>
                <a:ext uri="{FF2B5EF4-FFF2-40B4-BE49-F238E27FC236}">
                  <a16:creationId xmlns:a16="http://schemas.microsoft.com/office/drawing/2014/main" id="{B6C52394-9546-0208-862A-23F7C96A75F1}"/>
                </a:ext>
              </a:extLst>
            </p:cNvPr>
            <p:cNvSpPr/>
            <p:nvPr/>
          </p:nvSpPr>
          <p:spPr>
            <a:xfrm>
              <a:off x="5088834" y="3155674"/>
              <a:ext cx="9541566" cy="2768048"/>
            </a:xfrm>
            <a:prstGeom prst="rightArrow">
              <a:avLst/>
            </a:prstGeom>
            <a:solidFill>
              <a:srgbClr val="87DAFF">
                <a:alpha val="3098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t>Gentile Christian</a:t>
              </a:r>
            </a:p>
            <a:p>
              <a:pPr algn="r"/>
              <a:r>
                <a:rPr lang="en-US" sz="3600" dirty="0"/>
                <a:t>Premillennialism</a:t>
              </a:r>
            </a:p>
          </p:txBody>
        </p:sp>
        <p:sp>
          <p:nvSpPr>
            <p:cNvPr id="33" name="TextBox 32">
              <a:extLst>
                <a:ext uri="{FF2B5EF4-FFF2-40B4-BE49-F238E27FC236}">
                  <a16:creationId xmlns:a16="http://schemas.microsoft.com/office/drawing/2014/main" id="{B38D1115-45F5-3C88-7E4C-36567782B727}"/>
                </a:ext>
              </a:extLst>
            </p:cNvPr>
            <p:cNvSpPr txBox="1"/>
            <p:nvPr/>
          </p:nvSpPr>
          <p:spPr>
            <a:xfrm>
              <a:off x="4943061" y="2849103"/>
              <a:ext cx="8196470" cy="984885"/>
            </a:xfrm>
            <a:prstGeom prst="rect">
              <a:avLst/>
            </a:prstGeom>
            <a:noFill/>
          </p:spPr>
          <p:txBody>
            <a:bodyPr wrap="square">
              <a:spAutoFit/>
            </a:bodyPr>
            <a:lstStyle/>
            <a:p>
              <a:r>
                <a:rPr lang="en-US" dirty="0">
                  <a:solidFill>
                    <a:schemeClr val="accent2">
                      <a:lumMod val="40000"/>
                      <a:lumOff val="60000"/>
                    </a:schemeClr>
                  </a:solidFill>
                </a:rPr>
                <a:t>Earthly Kingdom Centered in Jerusalem</a:t>
              </a:r>
            </a:p>
            <a:p>
              <a:r>
                <a:rPr lang="en-US" dirty="0">
                  <a:solidFill>
                    <a:schemeClr val="accent2">
                      <a:lumMod val="40000"/>
                      <a:lumOff val="60000"/>
                    </a:schemeClr>
                  </a:solidFill>
                </a:rPr>
                <a:t>&amp; Subtle Refences to Restoration of Israel</a:t>
              </a:r>
            </a:p>
          </p:txBody>
        </p:sp>
      </p:grpSp>
      <p:grpSp>
        <p:nvGrpSpPr>
          <p:cNvPr id="7" name="Group 6">
            <a:extLst>
              <a:ext uri="{FF2B5EF4-FFF2-40B4-BE49-F238E27FC236}">
                <a16:creationId xmlns:a16="http://schemas.microsoft.com/office/drawing/2014/main" id="{B8240373-B3B3-CCD5-FE61-3EB30599A3D2}"/>
              </a:ext>
            </a:extLst>
          </p:cNvPr>
          <p:cNvGrpSpPr/>
          <p:nvPr/>
        </p:nvGrpSpPr>
        <p:grpSpPr>
          <a:xfrm rot="21261352">
            <a:off x="7795886" y="4751742"/>
            <a:ext cx="7031211" cy="4056813"/>
            <a:chOff x="5413887" y="5192732"/>
            <a:chExt cx="9470121" cy="4056813"/>
          </a:xfrm>
        </p:grpSpPr>
        <p:sp>
          <p:nvSpPr>
            <p:cNvPr id="30" name="Right Arrow 29">
              <a:extLst>
                <a:ext uri="{FF2B5EF4-FFF2-40B4-BE49-F238E27FC236}">
                  <a16:creationId xmlns:a16="http://schemas.microsoft.com/office/drawing/2014/main" id="{D022B46F-3E92-B853-5AC4-A1DA24303F6D}"/>
                </a:ext>
              </a:extLst>
            </p:cNvPr>
            <p:cNvSpPr/>
            <p:nvPr/>
          </p:nvSpPr>
          <p:spPr>
            <a:xfrm rot="1202234">
              <a:off x="6396542" y="5192732"/>
              <a:ext cx="8487466" cy="2768048"/>
            </a:xfrm>
            <a:prstGeom prst="rightArrow">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solidFill>
                    <a:sysClr val="windowText" lastClr="000000"/>
                  </a:solidFill>
                </a:rPr>
                <a:t>Gentile Christian</a:t>
              </a:r>
            </a:p>
            <a:p>
              <a:pPr algn="r"/>
              <a:r>
                <a:rPr lang="en-US" sz="3600" dirty="0">
                  <a:solidFill>
                    <a:sysClr val="windowText" lastClr="000000"/>
                  </a:solidFill>
                </a:rPr>
                <a:t>Amillennialism</a:t>
              </a:r>
            </a:p>
          </p:txBody>
        </p:sp>
        <p:sp>
          <p:nvSpPr>
            <p:cNvPr id="34" name="TextBox 33">
              <a:extLst>
                <a:ext uri="{FF2B5EF4-FFF2-40B4-BE49-F238E27FC236}">
                  <a16:creationId xmlns:a16="http://schemas.microsoft.com/office/drawing/2014/main" id="{BC57A95C-1A9F-4686-C2B7-9916834A90A7}"/>
                </a:ext>
              </a:extLst>
            </p:cNvPr>
            <p:cNvSpPr txBox="1"/>
            <p:nvPr/>
          </p:nvSpPr>
          <p:spPr>
            <a:xfrm rot="1239934">
              <a:off x="5413887" y="6925832"/>
              <a:ext cx="6005937" cy="2323713"/>
            </a:xfrm>
            <a:prstGeom prst="rect">
              <a:avLst/>
            </a:prstGeom>
            <a:noFill/>
          </p:spPr>
          <p:txBody>
            <a:bodyPr wrap="square">
              <a:spAutoFit/>
            </a:bodyPr>
            <a:lstStyle/>
            <a:p>
              <a:r>
                <a:rPr lang="en-US" dirty="0">
                  <a:solidFill>
                    <a:schemeClr val="accent3">
                      <a:lumMod val="60000"/>
                      <a:lumOff val="40000"/>
                    </a:schemeClr>
                  </a:solidFill>
                </a:rPr>
                <a:t>No Earthly Kingdom, No Rebuilding of Jerusalem,</a:t>
              </a:r>
            </a:p>
            <a:p>
              <a:r>
                <a:rPr lang="en-US" dirty="0">
                  <a:solidFill>
                    <a:schemeClr val="accent3">
                      <a:lumMod val="60000"/>
                      <a:lumOff val="40000"/>
                    </a:schemeClr>
                  </a:solidFill>
                </a:rPr>
                <a:t>&amp; No Restoration of Israel, though Sometimes a Future Conversion of Jews</a:t>
              </a:r>
            </a:p>
          </p:txBody>
        </p:sp>
      </p:grpSp>
      <p:sp>
        <p:nvSpPr>
          <p:cNvPr id="13" name="Rectangle 12">
            <a:extLst>
              <a:ext uri="{FF2B5EF4-FFF2-40B4-BE49-F238E27FC236}">
                <a16:creationId xmlns:a16="http://schemas.microsoft.com/office/drawing/2014/main" id="{A955FE1D-FA77-E289-726E-C94510BF83FC}"/>
              </a:ext>
            </a:extLst>
          </p:cNvPr>
          <p:cNvSpPr/>
          <p:nvPr/>
        </p:nvSpPr>
        <p:spPr>
          <a:xfrm>
            <a:off x="457199" y="2126975"/>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1st Century</a:t>
            </a:r>
          </a:p>
        </p:txBody>
      </p:sp>
      <p:sp>
        <p:nvSpPr>
          <p:cNvPr id="14" name="Rectangle 13">
            <a:extLst>
              <a:ext uri="{FF2B5EF4-FFF2-40B4-BE49-F238E27FC236}">
                <a16:creationId xmlns:a16="http://schemas.microsoft.com/office/drawing/2014/main" id="{63E0E676-130C-A3CC-FAA9-8F66C0CAF3E5}"/>
              </a:ext>
            </a:extLst>
          </p:cNvPr>
          <p:cNvSpPr/>
          <p:nvPr/>
        </p:nvSpPr>
        <p:spPr>
          <a:xfrm>
            <a:off x="4591878" y="2126974"/>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2nd Century</a:t>
            </a:r>
          </a:p>
        </p:txBody>
      </p:sp>
      <p:sp>
        <p:nvSpPr>
          <p:cNvPr id="15" name="Rectangle 14">
            <a:extLst>
              <a:ext uri="{FF2B5EF4-FFF2-40B4-BE49-F238E27FC236}">
                <a16:creationId xmlns:a16="http://schemas.microsoft.com/office/drawing/2014/main" id="{EA54A93A-EEFD-68C7-9F74-08F3E2D59442}"/>
              </a:ext>
            </a:extLst>
          </p:cNvPr>
          <p:cNvSpPr/>
          <p:nvPr/>
        </p:nvSpPr>
        <p:spPr>
          <a:xfrm>
            <a:off x="8726557" y="2126973"/>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3rd Century</a:t>
            </a:r>
          </a:p>
        </p:txBody>
      </p:sp>
    </p:spTree>
    <p:extLst>
      <p:ext uri="{BB962C8B-B14F-4D97-AF65-F5344CB8AC3E}">
        <p14:creationId xmlns:p14="http://schemas.microsoft.com/office/powerpoint/2010/main" val="98895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57588" cy="9143750"/>
          </a:xfrm>
          <a:prstGeom prst="rect">
            <a:avLst/>
          </a:prstGeom>
        </p:spPr>
      </p:pic>
      <p:sp>
        <p:nvSpPr>
          <p:cNvPr id="3" name="Content Placeholder 2"/>
          <p:cNvSpPr>
            <a:spLocks noGrp="1"/>
          </p:cNvSpPr>
          <p:nvPr>
            <p:ph idx="1"/>
          </p:nvPr>
        </p:nvSpPr>
        <p:spPr>
          <a:xfrm>
            <a:off x="812879" y="1846737"/>
            <a:ext cx="10250409" cy="7002795"/>
          </a:xfrm>
        </p:spPr>
        <p:txBody>
          <a:bodyPr/>
          <a:lstStyle/>
          <a:p>
            <a:pPr marL="0" indent="0" algn="r">
              <a:buNone/>
            </a:pPr>
            <a:r>
              <a:rPr lang="en-US" altLang="en-US" sz="4000" dirty="0"/>
              <a:t>“He [Papias] is the one who is said to have promulgated the Jewish tradition of a millennium, and he is followed by Irenaeus, </a:t>
            </a:r>
            <a:r>
              <a:rPr lang="en-US" altLang="en-US" sz="4000" dirty="0" err="1"/>
              <a:t>Apollinarius</a:t>
            </a:r>
            <a:r>
              <a:rPr lang="en-US" altLang="en-US" sz="4000" dirty="0"/>
              <a:t>*, and others, who say that after the resurrection the Lord will reign in the flesh with the saints.” </a:t>
            </a:r>
          </a:p>
          <a:p>
            <a:pPr marL="0" indent="0" algn="r">
              <a:spcBef>
                <a:spcPts val="1600"/>
              </a:spcBef>
              <a:buNone/>
            </a:pPr>
            <a:r>
              <a:rPr lang="en-US" altLang="en-US" sz="2800" dirty="0"/>
              <a:t>		—Jerome, </a:t>
            </a:r>
            <a:r>
              <a:rPr lang="en-US" altLang="en-US" sz="2800" i="1" dirty="0"/>
              <a:t>Illustrious Men </a:t>
            </a:r>
            <a:r>
              <a:rPr lang="en-US" altLang="en-US" sz="2800" dirty="0"/>
              <a:t>18</a:t>
            </a:r>
          </a:p>
          <a:p>
            <a:pPr marL="0" indent="0" algn="r">
              <a:spcBef>
                <a:spcPts val="2800"/>
              </a:spcBef>
              <a:buNone/>
            </a:pPr>
            <a:r>
              <a:rPr lang="en-US" altLang="en-US" sz="2800" dirty="0"/>
              <a:t>*That is, </a:t>
            </a:r>
            <a:r>
              <a:rPr lang="en-US" altLang="en-US" sz="2800" dirty="0" err="1"/>
              <a:t>Apollinaris</a:t>
            </a:r>
            <a:r>
              <a:rPr lang="en-US" altLang="en-US" sz="2800" dirty="0"/>
              <a:t> of Hierapolis (c. AD 160–180), a disciple of Polycarp. Not to be confused with </a:t>
            </a:r>
            <a:r>
              <a:rPr lang="en-US" altLang="en-US" sz="2800" dirty="0" err="1"/>
              <a:t>Apollinaris</a:t>
            </a:r>
            <a:r>
              <a:rPr lang="en-US" altLang="en-US" sz="2800" dirty="0"/>
              <a:t> of </a:t>
            </a:r>
            <a:r>
              <a:rPr lang="en-US" altLang="en-US" sz="2800" dirty="0" err="1"/>
              <a:t>Laeodicaea</a:t>
            </a:r>
            <a:r>
              <a:rPr lang="en-US" altLang="en-US" sz="2800" dirty="0"/>
              <a:t>, the instigator of the heresy of Apollinarianism. </a:t>
            </a:r>
          </a:p>
        </p:txBody>
      </p:sp>
      <p:sp>
        <p:nvSpPr>
          <p:cNvPr id="2" name="Title 1">
            <a:extLst>
              <a:ext uri="{FF2B5EF4-FFF2-40B4-BE49-F238E27FC236}">
                <a16:creationId xmlns:a16="http://schemas.microsoft.com/office/drawing/2014/main" id="{F20CC28A-A7EA-7889-64D0-59EF576E7A57}"/>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17045064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46303-B202-2B3C-B5E1-6F57039ADA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71BB7-995D-39CF-B26C-E45199391A1A}"/>
              </a:ext>
            </a:extLst>
          </p:cNvPr>
          <p:cNvSpPr>
            <a:spLocks noGrp="1"/>
          </p:cNvSpPr>
          <p:nvPr>
            <p:ph idx="1"/>
          </p:nvPr>
        </p:nvSpPr>
        <p:spPr>
          <a:xfrm>
            <a:off x="496956" y="1846738"/>
            <a:ext cx="11131827" cy="6919576"/>
          </a:xfrm>
        </p:spPr>
        <p:txBody>
          <a:bodyPr/>
          <a:lstStyle/>
          <a:p>
            <a:pPr marL="0" indent="0">
              <a:buNone/>
            </a:pPr>
            <a:r>
              <a:rPr lang="en-US" sz="3600" dirty="0"/>
              <a:t>“But Enoch and Elias the </a:t>
            </a:r>
            <a:r>
              <a:rPr lang="en-US" sz="3600" dirty="0" err="1"/>
              <a:t>Thesbite</a:t>
            </a:r>
            <a:r>
              <a:rPr lang="en-US" sz="3600" dirty="0"/>
              <a:t> shall be sent and shall turn the hearts of the fathers to the children, that is, the synagogue to our Lord Jesus Christ and the preaching of the apostles: and they will be destroyed by him [the Antichrist].” </a:t>
            </a:r>
          </a:p>
          <a:p>
            <a:pPr marL="0" indent="0" algn="r">
              <a:buNone/>
            </a:pPr>
            <a:r>
              <a:rPr lang="en-US" sz="2400" dirty="0"/>
              <a:t>John of Damascus, </a:t>
            </a:r>
            <a:r>
              <a:rPr lang="en-US" sz="2400" i="1" dirty="0"/>
              <a:t>Exposition of the Orthodox Faith </a:t>
            </a:r>
            <a:r>
              <a:rPr lang="en-US" sz="2400" dirty="0"/>
              <a:t>4.26</a:t>
            </a:r>
          </a:p>
        </p:txBody>
      </p:sp>
      <p:pic>
        <p:nvPicPr>
          <p:cNvPr id="6" name="Picture 5">
            <a:extLst>
              <a:ext uri="{FF2B5EF4-FFF2-40B4-BE49-F238E27FC236}">
                <a16:creationId xmlns:a16="http://schemas.microsoft.com/office/drawing/2014/main" id="{ED98BE1A-2F1E-E845-3B08-A62D70B4E2F0}"/>
              </a:ext>
            </a:extLst>
          </p:cNvPr>
          <p:cNvPicPr>
            <a:picLocks noChangeAspect="1"/>
          </p:cNvPicPr>
          <p:nvPr/>
        </p:nvPicPr>
        <p:blipFill rotWithShape="1">
          <a:blip r:embed="rId3"/>
          <a:srcRect l="3240" t="3882" r="-230" b="26239"/>
          <a:stretch/>
        </p:blipFill>
        <p:spPr>
          <a:xfrm>
            <a:off x="11878702" y="2206486"/>
            <a:ext cx="3834211" cy="5009321"/>
          </a:xfrm>
          <a:prstGeom prst="rect">
            <a:avLst/>
          </a:prstGeom>
        </p:spPr>
      </p:pic>
      <p:sp>
        <p:nvSpPr>
          <p:cNvPr id="7" name="Rectangle 6">
            <a:extLst>
              <a:ext uri="{FF2B5EF4-FFF2-40B4-BE49-F238E27FC236}">
                <a16:creationId xmlns:a16="http://schemas.microsoft.com/office/drawing/2014/main" id="{3C8340CA-9B1A-8D48-D303-1690DDB1D4BD}"/>
              </a:ext>
            </a:extLst>
          </p:cNvPr>
          <p:cNvSpPr/>
          <p:nvPr/>
        </p:nvSpPr>
        <p:spPr>
          <a:xfrm>
            <a:off x="11850282" y="7215807"/>
            <a:ext cx="3264035" cy="400110"/>
          </a:xfrm>
          <a:prstGeom prst="rect">
            <a:avLst/>
          </a:prstGeom>
        </p:spPr>
        <p:txBody>
          <a:bodyPr wrap="none">
            <a:spAutoFit/>
          </a:bodyPr>
          <a:lstStyle/>
          <a:p>
            <a:r>
              <a:rPr lang="en-US" sz="2000" dirty="0">
                <a:solidFill>
                  <a:schemeClr val="bg1"/>
                </a:solidFill>
              </a:rPr>
              <a:t>John of Damascus, c. 675-749</a:t>
            </a:r>
            <a:endParaRPr lang="en-US" sz="3200" dirty="0">
              <a:solidFill>
                <a:schemeClr val="bg1"/>
              </a:solidFill>
            </a:endParaRPr>
          </a:p>
        </p:txBody>
      </p:sp>
      <p:pic>
        <p:nvPicPr>
          <p:cNvPr id="4" name="Picture 3">
            <a:extLst>
              <a:ext uri="{FF2B5EF4-FFF2-40B4-BE49-F238E27FC236}">
                <a16:creationId xmlns:a16="http://schemas.microsoft.com/office/drawing/2014/main" id="{E58DB932-F28D-8E52-60F6-672EDC022985}"/>
              </a:ext>
            </a:extLst>
          </p:cNvPr>
          <p:cNvPicPr>
            <a:picLocks noChangeAspect="1"/>
          </p:cNvPicPr>
          <p:nvPr/>
        </p:nvPicPr>
        <p:blipFill rotWithShape="1">
          <a:blip r:embed="rId4"/>
          <a:srcRect l="24524" b="44679"/>
          <a:stretch/>
        </p:blipFill>
        <p:spPr>
          <a:xfrm>
            <a:off x="11878701" y="2206486"/>
            <a:ext cx="3834211" cy="5009321"/>
          </a:xfrm>
          <a:prstGeom prst="rect">
            <a:avLst/>
          </a:prstGeom>
        </p:spPr>
      </p:pic>
      <p:pic>
        <p:nvPicPr>
          <p:cNvPr id="1026" name="Picture 2" descr="Martyr John of Damascus - Orthodox Church in America">
            <a:extLst>
              <a:ext uri="{FF2B5EF4-FFF2-40B4-BE49-F238E27FC236}">
                <a16:creationId xmlns:a16="http://schemas.microsoft.com/office/drawing/2014/main" id="{0A7DDCB3-34F0-E2A3-E890-EF0D67C598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7807" y="2206486"/>
            <a:ext cx="3595105" cy="499103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A39695E-D462-29EB-F746-EFC64A4CC3BC}"/>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dirty="0">
                <a:solidFill>
                  <a:schemeClr val="accent2">
                    <a:lumMod val="40000"/>
                    <a:lumOff val="60000"/>
                  </a:schemeClr>
                </a:solidFill>
                <a:latin typeface="+mn-lt"/>
              </a:rPr>
              <a:t>A Hope for Israel in the Early Church?</a:t>
            </a:r>
          </a:p>
        </p:txBody>
      </p:sp>
    </p:spTree>
    <p:extLst>
      <p:ext uri="{BB962C8B-B14F-4D97-AF65-F5344CB8AC3E}">
        <p14:creationId xmlns:p14="http://schemas.microsoft.com/office/powerpoint/2010/main" val="3089939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22697-BA1B-6936-FA6B-845AB820E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3B7A2-AF46-7D88-C93C-2B58249A9E0D}"/>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grpSp>
        <p:nvGrpSpPr>
          <p:cNvPr id="5" name="Group 4">
            <a:extLst>
              <a:ext uri="{FF2B5EF4-FFF2-40B4-BE49-F238E27FC236}">
                <a16:creationId xmlns:a16="http://schemas.microsoft.com/office/drawing/2014/main" id="{F2B64C0A-EDBE-35EB-D96C-9C482DC18CD4}"/>
              </a:ext>
            </a:extLst>
          </p:cNvPr>
          <p:cNvGrpSpPr/>
          <p:nvPr/>
        </p:nvGrpSpPr>
        <p:grpSpPr>
          <a:xfrm>
            <a:off x="457199" y="2822257"/>
            <a:ext cx="4631635" cy="3101465"/>
            <a:chOff x="457199" y="2822257"/>
            <a:chExt cx="4631635" cy="3101465"/>
          </a:xfrm>
        </p:grpSpPr>
        <p:sp>
          <p:nvSpPr>
            <p:cNvPr id="26" name="Right Arrow 25">
              <a:extLst>
                <a:ext uri="{FF2B5EF4-FFF2-40B4-BE49-F238E27FC236}">
                  <a16:creationId xmlns:a16="http://schemas.microsoft.com/office/drawing/2014/main" id="{DC906774-209A-967F-84E8-B9F401C760CE}"/>
                </a:ext>
              </a:extLst>
            </p:cNvPr>
            <p:cNvSpPr/>
            <p:nvPr/>
          </p:nvSpPr>
          <p:spPr>
            <a:xfrm>
              <a:off x="457199" y="3155674"/>
              <a:ext cx="4631635" cy="2768048"/>
            </a:xfrm>
            <a:prstGeom prst="rightArrow">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ysClr val="windowText" lastClr="000000"/>
                  </a:solidFill>
                </a:rPr>
                <a:t>Jewish-Christian Premillennialism</a:t>
              </a:r>
            </a:p>
          </p:txBody>
        </p:sp>
        <p:sp>
          <p:nvSpPr>
            <p:cNvPr id="32" name="TextBox 31">
              <a:extLst>
                <a:ext uri="{FF2B5EF4-FFF2-40B4-BE49-F238E27FC236}">
                  <a16:creationId xmlns:a16="http://schemas.microsoft.com/office/drawing/2014/main" id="{72A3AC5A-63BE-01C6-B55B-98A7DFDAF881}"/>
                </a:ext>
              </a:extLst>
            </p:cNvPr>
            <p:cNvSpPr txBox="1"/>
            <p:nvPr/>
          </p:nvSpPr>
          <p:spPr>
            <a:xfrm>
              <a:off x="457199" y="2822257"/>
              <a:ext cx="3399183" cy="984885"/>
            </a:xfrm>
            <a:prstGeom prst="rect">
              <a:avLst/>
            </a:prstGeom>
            <a:noFill/>
          </p:spPr>
          <p:txBody>
            <a:bodyPr wrap="square">
              <a:spAutoFit/>
            </a:bodyPr>
            <a:lstStyle/>
            <a:p>
              <a:r>
                <a:rPr lang="en-US" dirty="0">
                  <a:solidFill>
                    <a:schemeClr val="accent2">
                      <a:lumMod val="40000"/>
                      <a:lumOff val="60000"/>
                    </a:schemeClr>
                  </a:solidFill>
                </a:rPr>
                <a:t>Earthly Kingdom &amp;</a:t>
              </a:r>
            </a:p>
            <a:p>
              <a:r>
                <a:rPr lang="en-US" dirty="0">
                  <a:solidFill>
                    <a:schemeClr val="accent2">
                      <a:lumMod val="40000"/>
                      <a:lumOff val="60000"/>
                    </a:schemeClr>
                  </a:solidFill>
                </a:rPr>
                <a:t>Restoration of Israel</a:t>
              </a:r>
              <a:endParaRPr lang="en-US" dirty="0"/>
            </a:p>
          </p:txBody>
        </p:sp>
      </p:grpSp>
      <p:grpSp>
        <p:nvGrpSpPr>
          <p:cNvPr id="6" name="Group 5">
            <a:extLst>
              <a:ext uri="{FF2B5EF4-FFF2-40B4-BE49-F238E27FC236}">
                <a16:creationId xmlns:a16="http://schemas.microsoft.com/office/drawing/2014/main" id="{15524573-6EC9-DC55-640E-B3AED0FD5B8A}"/>
              </a:ext>
            </a:extLst>
          </p:cNvPr>
          <p:cNvGrpSpPr/>
          <p:nvPr/>
        </p:nvGrpSpPr>
        <p:grpSpPr>
          <a:xfrm>
            <a:off x="4943061" y="2849103"/>
            <a:ext cx="9687339" cy="3074619"/>
            <a:chOff x="4943061" y="2849103"/>
            <a:chExt cx="9687339" cy="3074619"/>
          </a:xfrm>
        </p:grpSpPr>
        <p:sp>
          <p:nvSpPr>
            <p:cNvPr id="28" name="Right Arrow 27">
              <a:extLst>
                <a:ext uri="{FF2B5EF4-FFF2-40B4-BE49-F238E27FC236}">
                  <a16:creationId xmlns:a16="http://schemas.microsoft.com/office/drawing/2014/main" id="{C2D1B76F-272F-29C7-CCCF-258424A536C5}"/>
                </a:ext>
              </a:extLst>
            </p:cNvPr>
            <p:cNvSpPr/>
            <p:nvPr/>
          </p:nvSpPr>
          <p:spPr>
            <a:xfrm>
              <a:off x="5088834" y="3155674"/>
              <a:ext cx="9541566" cy="2768048"/>
            </a:xfrm>
            <a:prstGeom prst="rightArrow">
              <a:avLst/>
            </a:prstGeom>
            <a:solidFill>
              <a:srgbClr val="87DAFF">
                <a:alpha val="3098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t>Gentile Christian</a:t>
              </a:r>
            </a:p>
            <a:p>
              <a:pPr algn="r"/>
              <a:r>
                <a:rPr lang="en-US" sz="3600" dirty="0"/>
                <a:t>Premillennialism</a:t>
              </a:r>
            </a:p>
          </p:txBody>
        </p:sp>
        <p:sp>
          <p:nvSpPr>
            <p:cNvPr id="33" name="TextBox 32">
              <a:extLst>
                <a:ext uri="{FF2B5EF4-FFF2-40B4-BE49-F238E27FC236}">
                  <a16:creationId xmlns:a16="http://schemas.microsoft.com/office/drawing/2014/main" id="{2B9764B9-9220-71E0-064B-47EC6581F1DF}"/>
                </a:ext>
              </a:extLst>
            </p:cNvPr>
            <p:cNvSpPr txBox="1"/>
            <p:nvPr/>
          </p:nvSpPr>
          <p:spPr>
            <a:xfrm>
              <a:off x="4943061" y="2849103"/>
              <a:ext cx="8196470" cy="984885"/>
            </a:xfrm>
            <a:prstGeom prst="rect">
              <a:avLst/>
            </a:prstGeom>
            <a:noFill/>
          </p:spPr>
          <p:txBody>
            <a:bodyPr wrap="square">
              <a:spAutoFit/>
            </a:bodyPr>
            <a:lstStyle/>
            <a:p>
              <a:r>
                <a:rPr lang="en-US" dirty="0">
                  <a:solidFill>
                    <a:schemeClr val="accent2">
                      <a:lumMod val="40000"/>
                      <a:lumOff val="60000"/>
                    </a:schemeClr>
                  </a:solidFill>
                </a:rPr>
                <a:t>Earthly Kingdom Centered in Jerusalem</a:t>
              </a:r>
            </a:p>
            <a:p>
              <a:r>
                <a:rPr lang="en-US" dirty="0">
                  <a:solidFill>
                    <a:schemeClr val="accent2">
                      <a:lumMod val="40000"/>
                      <a:lumOff val="60000"/>
                    </a:schemeClr>
                  </a:solidFill>
                </a:rPr>
                <a:t>&amp; Subtle Refences to Restoration of Israel</a:t>
              </a:r>
            </a:p>
          </p:txBody>
        </p:sp>
      </p:grpSp>
      <p:grpSp>
        <p:nvGrpSpPr>
          <p:cNvPr id="7" name="Group 6">
            <a:extLst>
              <a:ext uri="{FF2B5EF4-FFF2-40B4-BE49-F238E27FC236}">
                <a16:creationId xmlns:a16="http://schemas.microsoft.com/office/drawing/2014/main" id="{F09A8FD9-1EBE-F52D-3447-75C5F7539F51}"/>
              </a:ext>
            </a:extLst>
          </p:cNvPr>
          <p:cNvGrpSpPr/>
          <p:nvPr/>
        </p:nvGrpSpPr>
        <p:grpSpPr>
          <a:xfrm rot="21261352">
            <a:off x="7795886" y="4751742"/>
            <a:ext cx="7031211" cy="4056813"/>
            <a:chOff x="5413887" y="5192732"/>
            <a:chExt cx="9470121" cy="4056813"/>
          </a:xfrm>
        </p:grpSpPr>
        <p:sp>
          <p:nvSpPr>
            <p:cNvPr id="30" name="Right Arrow 29">
              <a:extLst>
                <a:ext uri="{FF2B5EF4-FFF2-40B4-BE49-F238E27FC236}">
                  <a16:creationId xmlns:a16="http://schemas.microsoft.com/office/drawing/2014/main" id="{ECB23AB9-FCB9-C64E-7F88-FBCC10AFA849}"/>
                </a:ext>
              </a:extLst>
            </p:cNvPr>
            <p:cNvSpPr/>
            <p:nvPr/>
          </p:nvSpPr>
          <p:spPr>
            <a:xfrm rot="1202234">
              <a:off x="6396542" y="5192732"/>
              <a:ext cx="8487466" cy="2768048"/>
            </a:xfrm>
            <a:prstGeom prst="rightArrow">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solidFill>
                    <a:sysClr val="windowText" lastClr="000000"/>
                  </a:solidFill>
                </a:rPr>
                <a:t>Gentile Christian</a:t>
              </a:r>
            </a:p>
            <a:p>
              <a:pPr algn="r"/>
              <a:r>
                <a:rPr lang="en-US" sz="3600" dirty="0">
                  <a:solidFill>
                    <a:sysClr val="windowText" lastClr="000000"/>
                  </a:solidFill>
                </a:rPr>
                <a:t>Amillennialism</a:t>
              </a:r>
            </a:p>
          </p:txBody>
        </p:sp>
        <p:sp>
          <p:nvSpPr>
            <p:cNvPr id="34" name="TextBox 33">
              <a:extLst>
                <a:ext uri="{FF2B5EF4-FFF2-40B4-BE49-F238E27FC236}">
                  <a16:creationId xmlns:a16="http://schemas.microsoft.com/office/drawing/2014/main" id="{D24CFADC-A37F-D7B6-F202-3818C19453F3}"/>
                </a:ext>
              </a:extLst>
            </p:cNvPr>
            <p:cNvSpPr txBox="1"/>
            <p:nvPr/>
          </p:nvSpPr>
          <p:spPr>
            <a:xfrm rot="1239934">
              <a:off x="5413887" y="6925832"/>
              <a:ext cx="6005937" cy="2323713"/>
            </a:xfrm>
            <a:prstGeom prst="rect">
              <a:avLst/>
            </a:prstGeom>
            <a:noFill/>
          </p:spPr>
          <p:txBody>
            <a:bodyPr wrap="square">
              <a:spAutoFit/>
            </a:bodyPr>
            <a:lstStyle/>
            <a:p>
              <a:r>
                <a:rPr lang="en-US" dirty="0">
                  <a:solidFill>
                    <a:schemeClr val="accent3">
                      <a:lumMod val="60000"/>
                      <a:lumOff val="40000"/>
                    </a:schemeClr>
                  </a:solidFill>
                </a:rPr>
                <a:t>No Earthly Kingdom, No Rebuilding of Jerusalem,</a:t>
              </a:r>
            </a:p>
            <a:p>
              <a:r>
                <a:rPr lang="en-US" dirty="0">
                  <a:solidFill>
                    <a:schemeClr val="accent3">
                      <a:lumMod val="60000"/>
                      <a:lumOff val="40000"/>
                    </a:schemeClr>
                  </a:solidFill>
                </a:rPr>
                <a:t>&amp; No Restoration of Israel, though Sometimes a Future Conversion of Jews</a:t>
              </a:r>
            </a:p>
          </p:txBody>
        </p:sp>
      </p:grpSp>
      <p:sp>
        <p:nvSpPr>
          <p:cNvPr id="13" name="Rectangle 12">
            <a:extLst>
              <a:ext uri="{FF2B5EF4-FFF2-40B4-BE49-F238E27FC236}">
                <a16:creationId xmlns:a16="http://schemas.microsoft.com/office/drawing/2014/main" id="{785F133B-91E6-D5A4-B721-2C433513B9BF}"/>
              </a:ext>
            </a:extLst>
          </p:cNvPr>
          <p:cNvSpPr/>
          <p:nvPr/>
        </p:nvSpPr>
        <p:spPr>
          <a:xfrm>
            <a:off x="457199" y="2126975"/>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1st Century</a:t>
            </a:r>
          </a:p>
        </p:txBody>
      </p:sp>
      <p:sp>
        <p:nvSpPr>
          <p:cNvPr id="14" name="Rectangle 13">
            <a:extLst>
              <a:ext uri="{FF2B5EF4-FFF2-40B4-BE49-F238E27FC236}">
                <a16:creationId xmlns:a16="http://schemas.microsoft.com/office/drawing/2014/main" id="{2D5689CF-D43B-9AC0-E6A0-45D0197169FF}"/>
              </a:ext>
            </a:extLst>
          </p:cNvPr>
          <p:cNvSpPr/>
          <p:nvPr/>
        </p:nvSpPr>
        <p:spPr>
          <a:xfrm>
            <a:off x="4591878" y="2126974"/>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2nd Century</a:t>
            </a:r>
          </a:p>
        </p:txBody>
      </p:sp>
      <p:sp>
        <p:nvSpPr>
          <p:cNvPr id="15" name="Rectangle 14">
            <a:extLst>
              <a:ext uri="{FF2B5EF4-FFF2-40B4-BE49-F238E27FC236}">
                <a16:creationId xmlns:a16="http://schemas.microsoft.com/office/drawing/2014/main" id="{67535858-47BF-8A9E-7A42-613096959060}"/>
              </a:ext>
            </a:extLst>
          </p:cNvPr>
          <p:cNvSpPr/>
          <p:nvPr/>
        </p:nvSpPr>
        <p:spPr>
          <a:xfrm>
            <a:off x="8726557" y="2126973"/>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3rd Century</a:t>
            </a:r>
          </a:p>
        </p:txBody>
      </p:sp>
    </p:spTree>
    <p:extLst>
      <p:ext uri="{BB962C8B-B14F-4D97-AF65-F5344CB8AC3E}">
        <p14:creationId xmlns:p14="http://schemas.microsoft.com/office/powerpoint/2010/main" val="226409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AEA2-28D3-322B-30AA-D499FA5914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BDB4A0-06F9-468E-4B83-F6B8E3C28FD6}"/>
              </a:ext>
            </a:extLst>
          </p:cNvPr>
          <p:cNvSpPr>
            <a:spLocks noGrp="1"/>
          </p:cNvSpPr>
          <p:nvPr>
            <p:ph idx="1"/>
          </p:nvPr>
        </p:nvSpPr>
        <p:spPr>
          <a:xfrm>
            <a:off x="812879" y="1846737"/>
            <a:ext cx="10754281" cy="6820185"/>
          </a:xfrm>
        </p:spPr>
        <p:txBody>
          <a:bodyPr/>
          <a:lstStyle/>
          <a:p>
            <a:pPr marL="0" indent="0" algn="ctr">
              <a:buNone/>
            </a:pPr>
            <a:r>
              <a:rPr lang="en-US" altLang="en-US" sz="11500" dirty="0">
                <a:solidFill>
                  <a:schemeClr val="accent2">
                    <a:lumMod val="40000"/>
                    <a:lumOff val="60000"/>
                  </a:schemeClr>
                </a:solidFill>
              </a:rPr>
              <a:t>A Hope for Israel in the Early Church?</a:t>
            </a:r>
          </a:p>
        </p:txBody>
      </p:sp>
      <p:pic>
        <p:nvPicPr>
          <p:cNvPr id="4" name="Picture 3" descr="A stone path leading to a city&#10;&#10;AI-generated content may be incorrect.">
            <a:extLst>
              <a:ext uri="{FF2B5EF4-FFF2-40B4-BE49-F238E27FC236}">
                <a16:creationId xmlns:a16="http://schemas.microsoft.com/office/drawing/2014/main" id="{1AF7C751-3C8E-9D1F-D7F1-80748C0967A5}"/>
              </a:ext>
            </a:extLst>
          </p:cNvPr>
          <p:cNvPicPr>
            <a:picLocks noChangeAspect="1"/>
          </p:cNvPicPr>
          <p:nvPr/>
        </p:nvPicPr>
        <p:blipFill>
          <a:blip r:embed="rId3">
            <a:alphaModFix/>
          </a:blip>
          <a:stretch>
            <a:fillRect/>
          </a:stretch>
        </p:blipFill>
        <p:spPr>
          <a:xfrm>
            <a:off x="11871960" y="1846737"/>
            <a:ext cx="4041809" cy="6062714"/>
          </a:xfrm>
          <a:prstGeom prst="rect">
            <a:avLst/>
          </a:prstGeom>
          <a:ln>
            <a:noFill/>
          </a:ln>
          <a:effectLst>
            <a:softEdge rad="112500"/>
          </a:effectLst>
        </p:spPr>
      </p:pic>
    </p:spTree>
    <p:extLst>
      <p:ext uri="{BB962C8B-B14F-4D97-AF65-F5344CB8AC3E}">
        <p14:creationId xmlns:p14="http://schemas.microsoft.com/office/powerpoint/2010/main" val="3277388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sp>
        <p:nvSpPr>
          <p:cNvPr id="3" name="Content Placeholder 2"/>
          <p:cNvSpPr>
            <a:spLocks noGrp="1"/>
          </p:cNvSpPr>
          <p:nvPr>
            <p:ph idx="1"/>
          </p:nvPr>
        </p:nvSpPr>
        <p:spPr>
          <a:xfrm>
            <a:off x="812879" y="1846737"/>
            <a:ext cx="10754281" cy="6820185"/>
          </a:xfrm>
        </p:spPr>
        <p:txBody>
          <a:bodyPr/>
          <a:lstStyle/>
          <a:p>
            <a:r>
              <a:rPr lang="en-US" altLang="en-US" sz="4000" dirty="0"/>
              <a:t>Testaments of the Twelve Patriarchs (1-2 c.)</a:t>
            </a:r>
          </a:p>
          <a:p>
            <a:r>
              <a:rPr lang="en-US" altLang="en-US" sz="4000" dirty="0"/>
              <a:t>Justin Martyr (2 c.) </a:t>
            </a:r>
          </a:p>
          <a:p>
            <a:r>
              <a:rPr lang="en-US" altLang="en-US" sz="4000" dirty="0"/>
              <a:t>Irenaeus of Lyons (2 c.)</a:t>
            </a:r>
          </a:p>
          <a:p>
            <a:r>
              <a:rPr lang="en-US" altLang="en-US" sz="4000" dirty="0"/>
              <a:t>Tertullian (2-3 c.)</a:t>
            </a:r>
          </a:p>
          <a:p>
            <a:r>
              <a:rPr lang="en-US" altLang="en-US" sz="4000" dirty="0"/>
              <a:t>Nepos of Arsinoe (3 c.)</a:t>
            </a:r>
          </a:p>
          <a:p>
            <a:r>
              <a:rPr lang="en-US" altLang="en-US" sz="4000" dirty="0"/>
              <a:t>Victorinus of </a:t>
            </a:r>
            <a:r>
              <a:rPr lang="en-US" altLang="en-US" sz="4000" dirty="0" err="1"/>
              <a:t>Pettau</a:t>
            </a:r>
            <a:r>
              <a:rPr lang="en-US" altLang="en-US" sz="4000" dirty="0"/>
              <a:t> (3 c.)</a:t>
            </a:r>
          </a:p>
          <a:p>
            <a:endParaRPr lang="en-US" altLang="en-US" sz="4000" dirty="0"/>
          </a:p>
          <a:p>
            <a:endParaRPr lang="en-US" altLang="en-US" sz="4000" dirty="0"/>
          </a:p>
          <a:p>
            <a:endParaRPr lang="en-US" altLang="en-US" sz="4000" dirty="0"/>
          </a:p>
          <a:p>
            <a:endParaRPr lang="en-US" sz="4000" baseline="-25000" dirty="0"/>
          </a:p>
        </p:txBody>
      </p:sp>
      <p:pic>
        <p:nvPicPr>
          <p:cNvPr id="4" name="Picture 3" descr="A stone path leading to a city&#10;&#10;AI-generated content may be incorrect.">
            <a:extLst>
              <a:ext uri="{FF2B5EF4-FFF2-40B4-BE49-F238E27FC236}">
                <a16:creationId xmlns:a16="http://schemas.microsoft.com/office/drawing/2014/main" id="{CC0BA216-168D-B7F5-1EB6-D3165EBAC7C8}"/>
              </a:ext>
            </a:extLst>
          </p:cNvPr>
          <p:cNvPicPr>
            <a:picLocks noChangeAspect="1"/>
          </p:cNvPicPr>
          <p:nvPr/>
        </p:nvPicPr>
        <p:blipFill>
          <a:blip r:embed="rId3">
            <a:alphaModFix/>
          </a:blip>
          <a:stretch>
            <a:fillRect/>
          </a:stretch>
        </p:blipFill>
        <p:spPr>
          <a:xfrm>
            <a:off x="11871960" y="1846737"/>
            <a:ext cx="4041809" cy="6062714"/>
          </a:xfrm>
          <a:prstGeom prst="rect">
            <a:avLst/>
          </a:prstGeom>
          <a:ln>
            <a:noFill/>
          </a:ln>
          <a:effectLst>
            <a:softEdge rad="112500"/>
          </a:effectLst>
        </p:spPr>
      </p:pic>
    </p:spTree>
    <p:extLst>
      <p:ext uri="{BB962C8B-B14F-4D97-AF65-F5344CB8AC3E}">
        <p14:creationId xmlns:p14="http://schemas.microsoft.com/office/powerpoint/2010/main" val="3871740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AEC5E-19C8-043B-44CD-91DF1840D0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45F76-7E53-94BA-5B2F-E10FBC0007C2}"/>
              </a:ext>
            </a:extLst>
          </p:cNvPr>
          <p:cNvSpPr>
            <a:spLocks noGrp="1"/>
          </p:cNvSpPr>
          <p:nvPr>
            <p:ph type="title" idx="4294967295"/>
          </p:nvPr>
        </p:nvSpPr>
        <p:spPr>
          <a:xfrm>
            <a:off x="812880" y="204823"/>
            <a:ext cx="14146715" cy="1524000"/>
          </a:xfrm>
        </p:spPr>
        <p:txBody>
          <a:bodyPr>
            <a:normAutofit/>
          </a:bodyPr>
          <a:lstStyle/>
          <a:p>
            <a:r>
              <a:rPr lang="en-US" dirty="0">
                <a:solidFill>
                  <a:schemeClr val="accent2">
                    <a:lumMod val="40000"/>
                    <a:lumOff val="60000"/>
                  </a:schemeClr>
                </a:solidFill>
                <a:latin typeface="+mn-lt"/>
              </a:rPr>
              <a:t>A Hope for Israel in the Early Church?</a:t>
            </a:r>
          </a:p>
        </p:txBody>
      </p:sp>
      <p:grpSp>
        <p:nvGrpSpPr>
          <p:cNvPr id="5" name="Group 4">
            <a:extLst>
              <a:ext uri="{FF2B5EF4-FFF2-40B4-BE49-F238E27FC236}">
                <a16:creationId xmlns:a16="http://schemas.microsoft.com/office/drawing/2014/main" id="{17107D51-8DD3-BB7C-906A-30C1462D10F2}"/>
              </a:ext>
            </a:extLst>
          </p:cNvPr>
          <p:cNvGrpSpPr/>
          <p:nvPr/>
        </p:nvGrpSpPr>
        <p:grpSpPr>
          <a:xfrm>
            <a:off x="457199" y="2822257"/>
            <a:ext cx="4631635" cy="3101465"/>
            <a:chOff x="457199" y="2822257"/>
            <a:chExt cx="4631635" cy="3101465"/>
          </a:xfrm>
        </p:grpSpPr>
        <p:sp>
          <p:nvSpPr>
            <p:cNvPr id="26" name="Right Arrow 25">
              <a:extLst>
                <a:ext uri="{FF2B5EF4-FFF2-40B4-BE49-F238E27FC236}">
                  <a16:creationId xmlns:a16="http://schemas.microsoft.com/office/drawing/2014/main" id="{9D5C2122-9CD3-A285-EA6D-B566D2D818A1}"/>
                </a:ext>
              </a:extLst>
            </p:cNvPr>
            <p:cNvSpPr/>
            <p:nvPr/>
          </p:nvSpPr>
          <p:spPr>
            <a:xfrm>
              <a:off x="457199" y="3155674"/>
              <a:ext cx="4631635" cy="2768048"/>
            </a:xfrm>
            <a:prstGeom prst="rightArrow">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ysClr val="windowText" lastClr="000000"/>
                  </a:solidFill>
                </a:rPr>
                <a:t>Jewish-Christian Premillennialism</a:t>
              </a:r>
            </a:p>
          </p:txBody>
        </p:sp>
        <p:sp>
          <p:nvSpPr>
            <p:cNvPr id="32" name="TextBox 31">
              <a:extLst>
                <a:ext uri="{FF2B5EF4-FFF2-40B4-BE49-F238E27FC236}">
                  <a16:creationId xmlns:a16="http://schemas.microsoft.com/office/drawing/2014/main" id="{FDA40B23-02C4-15A3-012B-A00D873CC642}"/>
                </a:ext>
              </a:extLst>
            </p:cNvPr>
            <p:cNvSpPr txBox="1"/>
            <p:nvPr/>
          </p:nvSpPr>
          <p:spPr>
            <a:xfrm>
              <a:off x="457199" y="2822257"/>
              <a:ext cx="3399183" cy="984885"/>
            </a:xfrm>
            <a:prstGeom prst="rect">
              <a:avLst/>
            </a:prstGeom>
            <a:noFill/>
          </p:spPr>
          <p:txBody>
            <a:bodyPr wrap="square">
              <a:spAutoFit/>
            </a:bodyPr>
            <a:lstStyle/>
            <a:p>
              <a:r>
                <a:rPr lang="en-US" dirty="0">
                  <a:solidFill>
                    <a:schemeClr val="accent2">
                      <a:lumMod val="40000"/>
                      <a:lumOff val="60000"/>
                    </a:schemeClr>
                  </a:solidFill>
                </a:rPr>
                <a:t>Earthly Kingdom &amp;</a:t>
              </a:r>
            </a:p>
            <a:p>
              <a:r>
                <a:rPr lang="en-US" dirty="0">
                  <a:solidFill>
                    <a:schemeClr val="accent2">
                      <a:lumMod val="40000"/>
                      <a:lumOff val="60000"/>
                    </a:schemeClr>
                  </a:solidFill>
                </a:rPr>
                <a:t>Restoration of Israel</a:t>
              </a:r>
              <a:endParaRPr lang="en-US" dirty="0"/>
            </a:p>
          </p:txBody>
        </p:sp>
      </p:grpSp>
      <p:sp>
        <p:nvSpPr>
          <p:cNvPr id="13" name="Rectangle 12">
            <a:extLst>
              <a:ext uri="{FF2B5EF4-FFF2-40B4-BE49-F238E27FC236}">
                <a16:creationId xmlns:a16="http://schemas.microsoft.com/office/drawing/2014/main" id="{6D8DC22A-15B4-B493-68E3-FF6519F3D38F}"/>
              </a:ext>
            </a:extLst>
          </p:cNvPr>
          <p:cNvSpPr/>
          <p:nvPr/>
        </p:nvSpPr>
        <p:spPr>
          <a:xfrm>
            <a:off x="457199" y="2126975"/>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1st Century</a:t>
            </a:r>
          </a:p>
        </p:txBody>
      </p:sp>
      <p:sp>
        <p:nvSpPr>
          <p:cNvPr id="14" name="Rectangle 13">
            <a:extLst>
              <a:ext uri="{FF2B5EF4-FFF2-40B4-BE49-F238E27FC236}">
                <a16:creationId xmlns:a16="http://schemas.microsoft.com/office/drawing/2014/main" id="{397C1565-5D55-A033-F2EB-D169789CAF40}"/>
              </a:ext>
            </a:extLst>
          </p:cNvPr>
          <p:cNvSpPr/>
          <p:nvPr/>
        </p:nvSpPr>
        <p:spPr>
          <a:xfrm>
            <a:off x="4591878" y="2126974"/>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2nd Century</a:t>
            </a:r>
          </a:p>
        </p:txBody>
      </p:sp>
      <p:sp>
        <p:nvSpPr>
          <p:cNvPr id="15" name="Rectangle 14">
            <a:extLst>
              <a:ext uri="{FF2B5EF4-FFF2-40B4-BE49-F238E27FC236}">
                <a16:creationId xmlns:a16="http://schemas.microsoft.com/office/drawing/2014/main" id="{9906F258-AF04-2AF0-3ADB-4B740FE5FC52}"/>
              </a:ext>
            </a:extLst>
          </p:cNvPr>
          <p:cNvSpPr/>
          <p:nvPr/>
        </p:nvSpPr>
        <p:spPr>
          <a:xfrm>
            <a:off x="8726557" y="2126973"/>
            <a:ext cx="4134679" cy="556135"/>
          </a:xfrm>
          <a:prstGeom prst="rect">
            <a:avLst/>
          </a:prstGeom>
          <a:solidFill>
            <a:srgbClr val="CDCFDD">
              <a:alpha val="45882"/>
            </a:srgb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3rd Century</a:t>
            </a:r>
          </a:p>
        </p:txBody>
      </p:sp>
    </p:spTree>
    <p:extLst>
      <p:ext uri="{BB962C8B-B14F-4D97-AF65-F5344CB8AC3E}">
        <p14:creationId xmlns:p14="http://schemas.microsoft.com/office/powerpoint/2010/main" val="1001108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6000" baseline="-25000" dirty="0"/>
              <a:t>“The </a:t>
            </a:r>
            <a:r>
              <a:rPr lang="en-US" sz="6000" i="1" baseline="-25000" dirty="0"/>
              <a:t>Testaments of the Twelve Patriarchs </a:t>
            </a:r>
            <a:r>
              <a:rPr lang="en-US" sz="6000" baseline="-25000" dirty="0"/>
              <a:t>are the fictional valedictory speeches of the sons of Jacob. Completed sometime in the first two centuries of the Common Era, they consist of autobiography, exhortation and prediction.”</a:t>
            </a:r>
          </a:p>
          <a:p>
            <a:pPr marL="0" indent="0">
              <a:buNone/>
            </a:pPr>
            <a:endParaRPr lang="en-US" baseline="-25000" dirty="0"/>
          </a:p>
          <a:p>
            <a:pPr marL="0" indent="0">
              <a:buNone/>
            </a:pPr>
            <a:r>
              <a:rPr lang="en-US" baseline="-25000" dirty="0"/>
              <a:t>Robert Kugler, </a:t>
            </a:r>
            <a:r>
              <a:rPr lang="en-US" i="1" baseline="-25000" dirty="0"/>
              <a:t>The Testaments of the Twelve Patriarchs, </a:t>
            </a:r>
            <a:r>
              <a:rPr lang="en-US" baseline="-25000" dirty="0"/>
              <a:t>Guides to the Apocrypha and Pseudepigrapha (Sheffield, U.K.: Sheffield Academic, 2001), 11. </a:t>
            </a:r>
          </a:p>
        </p:txBody>
      </p:sp>
      <p:sp>
        <p:nvSpPr>
          <p:cNvPr id="4" name="Title 1">
            <a:extLst>
              <a:ext uri="{FF2B5EF4-FFF2-40B4-BE49-F238E27FC236}">
                <a16:creationId xmlns:a16="http://schemas.microsoft.com/office/drawing/2014/main" id="{35CC7E6B-58B4-6775-6CB3-906309757BF6}"/>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6" name="Picture 5">
            <a:extLst>
              <a:ext uri="{FF2B5EF4-FFF2-40B4-BE49-F238E27FC236}">
                <a16:creationId xmlns:a16="http://schemas.microsoft.com/office/drawing/2014/main" id="{5A637DD3-6E08-7D40-E423-61B921A3ADAB}"/>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1702677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your holy places shall be laid waste even to the ground because of him. And ye shall have no place that is clean; but ye shall be among the Gentiles a curse and a dispersion until He shall again visit you (</a:t>
            </a:r>
            <a:r>
              <a:rPr lang="el-GR" sz="3600" dirty="0" err="1">
                <a:solidFill>
                  <a:srgbClr val="87DAFF"/>
                </a:solidFill>
              </a:rPr>
              <a:t>ἕως</a:t>
            </a:r>
            <a:r>
              <a:rPr lang="el-GR" sz="3600" dirty="0">
                <a:solidFill>
                  <a:srgbClr val="87DAFF"/>
                </a:solidFill>
              </a:rPr>
              <a:t> </a:t>
            </a:r>
            <a:r>
              <a:rPr lang="el-GR" sz="3600" dirty="0" err="1">
                <a:solidFill>
                  <a:srgbClr val="87DAFF"/>
                </a:solidFill>
              </a:rPr>
              <a:t>αὐτος</a:t>
            </a:r>
            <a:r>
              <a:rPr lang="el-GR" sz="3600" dirty="0">
                <a:solidFill>
                  <a:srgbClr val="87DAFF"/>
                </a:solidFill>
              </a:rPr>
              <a:t> </a:t>
            </a:r>
            <a:r>
              <a:rPr lang="el-GR" sz="3600" dirty="0" err="1">
                <a:solidFill>
                  <a:srgbClr val="87DAFF"/>
                </a:solidFill>
              </a:rPr>
              <a:t>πάλιν</a:t>
            </a:r>
            <a:r>
              <a:rPr lang="el-GR" sz="3600" dirty="0">
                <a:solidFill>
                  <a:srgbClr val="87DAFF"/>
                </a:solidFill>
              </a:rPr>
              <a:t> </a:t>
            </a:r>
            <a:r>
              <a:rPr lang="el-GR" sz="3600" dirty="0" err="1">
                <a:solidFill>
                  <a:srgbClr val="87DAFF"/>
                </a:solidFill>
              </a:rPr>
              <a:t>ἐπισκέψηται</a:t>
            </a:r>
            <a:r>
              <a:rPr lang="en-US" sz="3600" dirty="0"/>
              <a:t>), and in pity shall receive you through faith and water.” </a:t>
            </a:r>
            <a:r>
              <a:rPr lang="en-US" sz="2800" dirty="0"/>
              <a:t>(</a:t>
            </a:r>
            <a:r>
              <a:rPr lang="en-US" sz="3600" i="1" dirty="0"/>
              <a:t>Test. Levi </a:t>
            </a:r>
            <a:r>
              <a:rPr lang="en-US" sz="3600" dirty="0"/>
              <a:t>16.4–5)</a:t>
            </a:r>
          </a:p>
          <a:p>
            <a:pPr marL="0" indent="0">
              <a:buNone/>
            </a:pPr>
            <a:endParaRPr lang="en-US" sz="3600" baseline="-25000" dirty="0"/>
          </a:p>
          <a:p>
            <a:pPr marL="0" indent="0">
              <a:buNone/>
            </a:pPr>
            <a:r>
              <a:rPr lang="en-US" sz="3600" baseline="-25000" dirty="0"/>
              <a:t>	</a:t>
            </a:r>
          </a:p>
        </p:txBody>
      </p:sp>
      <p:sp>
        <p:nvSpPr>
          <p:cNvPr id="4" name="Title 1">
            <a:extLst>
              <a:ext uri="{FF2B5EF4-FFF2-40B4-BE49-F238E27FC236}">
                <a16:creationId xmlns:a16="http://schemas.microsoft.com/office/drawing/2014/main" id="{1226B8B0-D5A4-B625-EE96-C275368ABB76}"/>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12E8F524-B3E9-6AD9-E035-8C3F38AA7732}"/>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2909041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79" y="1846737"/>
            <a:ext cx="10754281" cy="6820185"/>
          </a:xfrm>
        </p:spPr>
        <p:txBody>
          <a:bodyPr/>
          <a:lstStyle/>
          <a:p>
            <a:pPr marL="0" indent="0">
              <a:buNone/>
            </a:pPr>
            <a:r>
              <a:rPr lang="en-US" altLang="en-US" i="1" dirty="0"/>
              <a:t>Testament of the Twelve Patriarchs</a:t>
            </a:r>
            <a:r>
              <a:rPr lang="en-US" altLang="en-US" dirty="0"/>
              <a:t> (AD 2d C.)</a:t>
            </a:r>
          </a:p>
          <a:p>
            <a:pPr marL="0" indent="0">
              <a:buNone/>
            </a:pPr>
            <a:r>
              <a:rPr lang="en-US" sz="3600" dirty="0"/>
              <a:t>“And the Lord shall bring upon them divisions one against another, and there shall be continual wars in Israel; and among men of other race shall my kingdom be brought to an end, until the salvation of Israel shall come, until the appearing of the God of righteousness, that Jacob and all the Gentiles may rest in peace. And he shall guard the might of my kingdom for ever: for the Lord </a:t>
            </a:r>
            <a:r>
              <a:rPr lang="en-US" sz="3600" dirty="0" err="1"/>
              <a:t>sware</a:t>
            </a:r>
            <a:r>
              <a:rPr lang="en-US" sz="3600" dirty="0"/>
              <a:t> to me with an oath that the kingdom should never fail from me, and from my seed for all days, even for ever.” (</a:t>
            </a:r>
            <a:r>
              <a:rPr lang="en-US" sz="3600" i="1" dirty="0"/>
              <a:t>Test. Judah </a:t>
            </a:r>
            <a:r>
              <a:rPr lang="en-US" sz="3600" dirty="0"/>
              <a:t>22; cf. Rom 11:25–26)</a:t>
            </a:r>
            <a:endParaRPr lang="en-US" sz="3600" baseline="-25000" dirty="0"/>
          </a:p>
        </p:txBody>
      </p:sp>
      <p:sp>
        <p:nvSpPr>
          <p:cNvPr id="4" name="Title 1">
            <a:extLst>
              <a:ext uri="{FF2B5EF4-FFF2-40B4-BE49-F238E27FC236}">
                <a16:creationId xmlns:a16="http://schemas.microsoft.com/office/drawing/2014/main" id="{6C40120E-C629-4137-3178-956853CFBA76}"/>
              </a:ext>
            </a:extLst>
          </p:cNvPr>
          <p:cNvSpPr txBox="1">
            <a:spLocks/>
          </p:cNvSpPr>
          <p:nvPr/>
        </p:nvSpPr>
        <p:spPr>
          <a:xfrm>
            <a:off x="812880" y="204823"/>
            <a:ext cx="14146715" cy="1524000"/>
          </a:xfrm>
          <a:prstGeom prst="rect">
            <a:avLst/>
          </a:prstGeom>
        </p:spPr>
        <p:txBody>
          <a:bodyPr vert="horz" lIns="145152" tIns="72576" rIns="145152" bIns="72576" rtlCol="0" anchor="ctr">
            <a:normAutofit/>
          </a:bodyPr>
          <a:lstStyle>
            <a:lvl1pPr algn="l" defTabSz="725759" rtl="0" eaLnBrk="1" latinLnBrk="0" hangingPunct="1">
              <a:spcBef>
                <a:spcPct val="0"/>
              </a:spcBef>
              <a:buNone/>
              <a:defRPr sz="7000" kern="1200">
                <a:solidFill>
                  <a:schemeClr val="bg1"/>
                </a:solidFill>
                <a:latin typeface="+mj-lt"/>
                <a:ea typeface="+mj-ea"/>
                <a:cs typeface="+mj-cs"/>
              </a:defRPr>
            </a:lvl1pPr>
          </a:lstStyle>
          <a:p>
            <a:r>
              <a:rPr lang="en-US">
                <a:solidFill>
                  <a:schemeClr val="accent2">
                    <a:lumMod val="40000"/>
                    <a:lumOff val="60000"/>
                  </a:schemeClr>
                </a:solidFill>
                <a:latin typeface="+mn-lt"/>
              </a:rPr>
              <a:t>A Hope for Israel in the Early Church?</a:t>
            </a:r>
            <a:endParaRPr lang="en-US" dirty="0">
              <a:solidFill>
                <a:schemeClr val="accent2">
                  <a:lumMod val="40000"/>
                  <a:lumOff val="60000"/>
                </a:schemeClr>
              </a:solidFill>
              <a:latin typeface="+mn-lt"/>
            </a:endParaRPr>
          </a:p>
        </p:txBody>
      </p:sp>
      <p:pic>
        <p:nvPicPr>
          <p:cNvPr id="2" name="Picture 1">
            <a:extLst>
              <a:ext uri="{FF2B5EF4-FFF2-40B4-BE49-F238E27FC236}">
                <a16:creationId xmlns:a16="http://schemas.microsoft.com/office/drawing/2014/main" id="{BB0037B5-1F48-7A7C-2848-4FBE60592E30}"/>
              </a:ext>
            </a:extLst>
          </p:cNvPr>
          <p:cNvPicPr>
            <a:picLocks noChangeAspect="1"/>
          </p:cNvPicPr>
          <p:nvPr/>
        </p:nvPicPr>
        <p:blipFill>
          <a:blip r:embed="rId3"/>
          <a:stretch>
            <a:fillRect/>
          </a:stretch>
        </p:blipFill>
        <p:spPr>
          <a:xfrm>
            <a:off x="11511280" y="1799246"/>
            <a:ext cx="4330700" cy="6502400"/>
          </a:xfrm>
          <a:prstGeom prst="rect">
            <a:avLst/>
          </a:prstGeom>
        </p:spPr>
      </p:pic>
    </p:spTree>
    <p:extLst>
      <p:ext uri="{BB962C8B-B14F-4D97-AF65-F5344CB8AC3E}">
        <p14:creationId xmlns:p14="http://schemas.microsoft.com/office/powerpoint/2010/main" val="3667483499"/>
      </p:ext>
    </p:extLst>
  </p:cSld>
  <p:clrMapOvr>
    <a:masterClrMapping/>
  </p:clrMapOvr>
</p:sld>
</file>

<file path=ppt/theme/theme1.xml><?xml version="1.0" encoding="utf-8"?>
<a:theme xmlns:a="http://schemas.openxmlformats.org/drawingml/2006/main" name="Office Theme">
  <a:themeElements>
    <a:clrScheme name="twilight2 1">
      <a:dk1>
        <a:sysClr val="windowText" lastClr="000000"/>
      </a:dk1>
      <a:lt1>
        <a:sysClr val="window" lastClr="FFFFFF"/>
      </a:lt1>
      <a:dk2>
        <a:srgbClr val="24213E"/>
      </a:dk2>
      <a:lt2>
        <a:srgbClr val="E9EAF0"/>
      </a:lt2>
      <a:accent1>
        <a:srgbClr val="E8BC4A"/>
      </a:accent1>
      <a:accent2>
        <a:srgbClr val="0092D2"/>
      </a:accent2>
      <a:accent3>
        <a:srgbClr val="E78D35"/>
      </a:accent3>
      <a:accent4>
        <a:srgbClr val="909CE1"/>
      </a:accent4>
      <a:accent5>
        <a:srgbClr val="839C41"/>
      </a:accent5>
      <a:accent6>
        <a:srgbClr val="CC5439"/>
      </a:accent6>
      <a:hlink>
        <a:srgbClr val="0092D2"/>
      </a:hlink>
      <a:folHlink>
        <a:srgbClr val="C649E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62785</TotalTime>
  <Words>3914</Words>
  <Application>Microsoft Macintosh PowerPoint</Application>
  <PresentationFormat>Custom</PresentationFormat>
  <Paragraphs>285</Paragraphs>
  <Slides>43</Slides>
  <Notes>43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Cambria</vt:lpstr>
      <vt:lpstr>Office Theme</vt:lpstr>
      <vt:lpstr>PowerPoint Presentation</vt:lpstr>
      <vt:lpstr>A Hope for Israel in the Early Church?</vt:lpstr>
      <vt:lpstr>PowerPoint Presentation</vt:lpstr>
      <vt:lpstr>A Hope for Israel in the Early Church?</vt:lpstr>
      <vt:lpstr>A Hope for Israel in the Early Church?</vt:lpstr>
      <vt:lpstr>A Hope for Israel in the Early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Hope for Israel in the Early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Hope for Israel in the Early Church?</vt:lpstr>
      <vt:lpstr>PowerPoint Presentation</vt:lpstr>
      <vt:lpstr>PowerPoint Presentation</vt:lpstr>
      <vt:lpstr>PowerPoint Presentation</vt:lpstr>
      <vt:lpstr>PowerPoint Presentation</vt:lpstr>
      <vt:lpstr>PowerPoint Presentation</vt:lpstr>
      <vt:lpstr>A Hope for Israel in the Early Church?</vt:lpstr>
      <vt:lpstr>PowerPoint Presentation</vt:lpstr>
    </vt:vector>
  </TitlesOfParts>
  <Company>Dallas Theological Seminary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DTS</dc:creator>
  <cp:lastModifiedBy>Michael Svigel</cp:lastModifiedBy>
  <cp:revision>519</cp:revision>
  <dcterms:created xsi:type="dcterms:W3CDTF">2016-03-03T18:14:19Z</dcterms:created>
  <dcterms:modified xsi:type="dcterms:W3CDTF">2026-08-22T20:41:01Z</dcterms:modified>
</cp:coreProperties>
</file>