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handoutMasterIdLst>
    <p:handoutMasterId r:id="rId70"/>
  </p:handoutMasterIdLst>
  <p:sldIdLst>
    <p:sldId id="803" r:id="rId2"/>
    <p:sldId id="871" r:id="rId3"/>
    <p:sldId id="1126" r:id="rId4"/>
    <p:sldId id="1078" r:id="rId5"/>
    <p:sldId id="1079" r:id="rId6"/>
    <p:sldId id="1080" r:id="rId7"/>
    <p:sldId id="1081" r:id="rId8"/>
    <p:sldId id="303" r:id="rId9"/>
    <p:sldId id="1118" r:id="rId10"/>
    <p:sldId id="1119" r:id="rId11"/>
    <p:sldId id="1082" r:id="rId12"/>
    <p:sldId id="1083" r:id="rId13"/>
    <p:sldId id="1084" r:id="rId14"/>
    <p:sldId id="1085" r:id="rId15"/>
    <p:sldId id="1086" r:id="rId16"/>
    <p:sldId id="1121" r:id="rId17"/>
    <p:sldId id="1122" r:id="rId18"/>
    <p:sldId id="1087" r:id="rId19"/>
    <p:sldId id="1088" r:id="rId20"/>
    <p:sldId id="1089" r:id="rId21"/>
    <p:sldId id="1090" r:id="rId22"/>
    <p:sldId id="818" r:id="rId23"/>
    <p:sldId id="779" r:id="rId24"/>
    <p:sldId id="780" r:id="rId25"/>
    <p:sldId id="781" r:id="rId26"/>
    <p:sldId id="782" r:id="rId27"/>
    <p:sldId id="783" r:id="rId28"/>
    <p:sldId id="784" r:id="rId29"/>
    <p:sldId id="785" r:id="rId30"/>
    <p:sldId id="786" r:id="rId31"/>
    <p:sldId id="787" r:id="rId32"/>
    <p:sldId id="788" r:id="rId33"/>
    <p:sldId id="1092" r:id="rId34"/>
    <p:sldId id="789" r:id="rId35"/>
    <p:sldId id="801" r:id="rId36"/>
    <p:sldId id="1093" r:id="rId37"/>
    <p:sldId id="1106" r:id="rId38"/>
    <p:sldId id="1107" r:id="rId39"/>
    <p:sldId id="1094" r:id="rId40"/>
    <p:sldId id="1095" r:id="rId41"/>
    <p:sldId id="1096" r:id="rId42"/>
    <p:sldId id="1097" r:id="rId43"/>
    <p:sldId id="1098" r:id="rId44"/>
    <p:sldId id="1099" r:id="rId45"/>
    <p:sldId id="1100" r:id="rId46"/>
    <p:sldId id="1101" r:id="rId47"/>
    <p:sldId id="1102" r:id="rId48"/>
    <p:sldId id="1103" r:id="rId49"/>
    <p:sldId id="1104" r:id="rId50"/>
    <p:sldId id="1105" r:id="rId51"/>
    <p:sldId id="1123" r:id="rId52"/>
    <p:sldId id="1108" r:id="rId53"/>
    <p:sldId id="1109" r:id="rId54"/>
    <p:sldId id="1110" r:id="rId55"/>
    <p:sldId id="802" r:id="rId56"/>
    <p:sldId id="838" r:id="rId57"/>
    <p:sldId id="841" r:id="rId58"/>
    <p:sldId id="839" r:id="rId59"/>
    <p:sldId id="1127" r:id="rId60"/>
    <p:sldId id="1111" r:id="rId61"/>
    <p:sldId id="1112" r:id="rId62"/>
    <p:sldId id="1124" r:id="rId63"/>
    <p:sldId id="1115" r:id="rId64"/>
    <p:sldId id="1125" r:id="rId65"/>
    <p:sldId id="1113" r:id="rId66"/>
    <p:sldId id="1114" r:id="rId67"/>
    <p:sldId id="1117" r:id="rId6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975D"/>
    <a:srgbClr val="50240B"/>
    <a:srgbClr val="BE7453"/>
    <a:srgbClr val="C37E57"/>
    <a:srgbClr val="B44FFF"/>
    <a:srgbClr val="FFF32B"/>
    <a:srgbClr val="00D241"/>
    <a:srgbClr val="EE3897"/>
    <a:srgbClr val="00AEEF"/>
    <a:srgbClr val="A04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94635"/>
  </p:normalViewPr>
  <p:slideViewPr>
    <p:cSldViewPr snapToGrid="0">
      <p:cViewPr varScale="1">
        <p:scale>
          <a:sx n="92" d="100"/>
          <a:sy n="92" d="100"/>
        </p:scale>
        <p:origin x="200" y="6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38"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4C92D1D-9C2F-4B87-AD05-16F216748269}" type="datetimeFigureOut">
              <a:rPr lang="en-NZ" smtClean="0"/>
              <a:t>4/10/24</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BA6D9E8-E0FE-4600-B7B4-D53280A8DE2F}" type="slidenum">
              <a:rPr lang="en-NZ" smtClean="0"/>
              <a:t>‹#›</a:t>
            </a:fld>
            <a:endParaRPr lang="en-NZ"/>
          </a:p>
        </p:txBody>
      </p:sp>
    </p:spTree>
    <p:extLst>
      <p:ext uri="{BB962C8B-B14F-4D97-AF65-F5344CB8AC3E}">
        <p14:creationId xmlns:p14="http://schemas.microsoft.com/office/powerpoint/2010/main" val="3834830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ACEFAFA-E6E5-4CBF-B77E-42A00F7ECDD4}" type="datetimeFigureOut">
              <a:rPr lang="en-NZ" smtClean="0"/>
              <a:t>4/10/24</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D969720-1F01-4033-B97A-CE77AFBB8E4B}" type="slidenum">
              <a:rPr lang="en-NZ" smtClean="0"/>
              <a:t>‹#›</a:t>
            </a:fld>
            <a:endParaRPr lang="en-NZ"/>
          </a:p>
        </p:txBody>
      </p:sp>
    </p:spTree>
    <p:extLst>
      <p:ext uri="{BB962C8B-B14F-4D97-AF65-F5344CB8AC3E}">
        <p14:creationId xmlns:p14="http://schemas.microsoft.com/office/powerpoint/2010/main" val="27544163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a:t>
            </a:fld>
            <a:endParaRPr lang="en-NZ"/>
          </a:p>
        </p:txBody>
      </p:sp>
    </p:spTree>
    <p:extLst>
      <p:ext uri="{BB962C8B-B14F-4D97-AF65-F5344CB8AC3E}">
        <p14:creationId xmlns:p14="http://schemas.microsoft.com/office/powerpoint/2010/main" val="333297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AFCB-6674-468D-895C-ADA6C3265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7CDF3-919E-BD65-B6DB-88057A16E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AC3FF-ADB7-76C8-534F-FECB9303B68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564FC0A-CD3D-D091-6228-A9C2C85D90E8}"/>
              </a:ext>
            </a:extLst>
          </p:cNvPr>
          <p:cNvSpPr>
            <a:spLocks noGrp="1"/>
          </p:cNvSpPr>
          <p:nvPr>
            <p:ph type="sldNum" sz="quarter" idx="10"/>
          </p:nvPr>
        </p:nvSpPr>
        <p:spPr/>
        <p:txBody>
          <a:bodyPr/>
          <a:lstStyle/>
          <a:p>
            <a:fld id="{9D969720-1F01-4033-B97A-CE77AFBB8E4B}" type="slidenum">
              <a:rPr lang="en-NZ" smtClean="0"/>
              <a:t>11</a:t>
            </a:fld>
            <a:endParaRPr lang="en-NZ"/>
          </a:p>
        </p:txBody>
      </p:sp>
    </p:spTree>
    <p:extLst>
      <p:ext uri="{BB962C8B-B14F-4D97-AF65-F5344CB8AC3E}">
        <p14:creationId xmlns:p14="http://schemas.microsoft.com/office/powerpoint/2010/main" val="116131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4BA22-7086-1B3C-5335-5E79D62EF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391A7-2550-B8BA-4D50-7516955CB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53A2B-F316-9D1A-63FB-ECE96F862AA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641371B-741F-249D-E37E-329F62C2D9BF}"/>
              </a:ext>
            </a:extLst>
          </p:cNvPr>
          <p:cNvSpPr>
            <a:spLocks noGrp="1"/>
          </p:cNvSpPr>
          <p:nvPr>
            <p:ph type="sldNum" sz="quarter" idx="10"/>
          </p:nvPr>
        </p:nvSpPr>
        <p:spPr/>
        <p:txBody>
          <a:bodyPr/>
          <a:lstStyle/>
          <a:p>
            <a:fld id="{9D969720-1F01-4033-B97A-CE77AFBB8E4B}" type="slidenum">
              <a:rPr lang="en-NZ" smtClean="0"/>
              <a:t>12</a:t>
            </a:fld>
            <a:endParaRPr lang="en-NZ"/>
          </a:p>
        </p:txBody>
      </p:sp>
    </p:spTree>
    <p:extLst>
      <p:ext uri="{BB962C8B-B14F-4D97-AF65-F5344CB8AC3E}">
        <p14:creationId xmlns:p14="http://schemas.microsoft.com/office/powerpoint/2010/main" val="390851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35DC-596E-C9E2-5CFD-BD00A979A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B26BB-FDF5-9260-BE40-F84277E99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BC61E-BD8E-10BA-86AF-5A1983258C8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C6F63FD1-D755-C9DF-5D12-632D00D1CD96}"/>
              </a:ext>
            </a:extLst>
          </p:cNvPr>
          <p:cNvSpPr>
            <a:spLocks noGrp="1"/>
          </p:cNvSpPr>
          <p:nvPr>
            <p:ph type="sldNum" sz="quarter" idx="10"/>
          </p:nvPr>
        </p:nvSpPr>
        <p:spPr/>
        <p:txBody>
          <a:bodyPr/>
          <a:lstStyle/>
          <a:p>
            <a:fld id="{9D969720-1F01-4033-B97A-CE77AFBB8E4B}" type="slidenum">
              <a:rPr lang="en-NZ" smtClean="0"/>
              <a:t>13</a:t>
            </a:fld>
            <a:endParaRPr lang="en-NZ"/>
          </a:p>
        </p:txBody>
      </p:sp>
    </p:spTree>
    <p:extLst>
      <p:ext uri="{BB962C8B-B14F-4D97-AF65-F5344CB8AC3E}">
        <p14:creationId xmlns:p14="http://schemas.microsoft.com/office/powerpoint/2010/main" val="175662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EC0A6-E6DF-E49F-536D-DB9F85DC3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21CE0-AF51-48C5-7AF2-197E058FC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92655-D9EF-DC3E-46D5-C70379AA1D2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C666473F-4001-488F-11C0-D2C7362AA061}"/>
              </a:ext>
            </a:extLst>
          </p:cNvPr>
          <p:cNvSpPr>
            <a:spLocks noGrp="1"/>
          </p:cNvSpPr>
          <p:nvPr>
            <p:ph type="sldNum" sz="quarter" idx="10"/>
          </p:nvPr>
        </p:nvSpPr>
        <p:spPr/>
        <p:txBody>
          <a:bodyPr/>
          <a:lstStyle/>
          <a:p>
            <a:fld id="{9D969720-1F01-4033-B97A-CE77AFBB8E4B}" type="slidenum">
              <a:rPr lang="en-NZ" smtClean="0"/>
              <a:t>14</a:t>
            </a:fld>
            <a:endParaRPr lang="en-NZ"/>
          </a:p>
        </p:txBody>
      </p:sp>
    </p:spTree>
    <p:extLst>
      <p:ext uri="{BB962C8B-B14F-4D97-AF65-F5344CB8AC3E}">
        <p14:creationId xmlns:p14="http://schemas.microsoft.com/office/powerpoint/2010/main" val="349901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E7B0-93D1-8F41-385B-C21744BA1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6A05A-F57E-2CD6-8800-591152CDE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6109-3C93-67AB-2591-A0EA0C48568E}"/>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33400B5-7FCE-81AC-91A1-F7452C571334}"/>
              </a:ext>
            </a:extLst>
          </p:cNvPr>
          <p:cNvSpPr>
            <a:spLocks noGrp="1"/>
          </p:cNvSpPr>
          <p:nvPr>
            <p:ph type="sldNum" sz="quarter" idx="10"/>
          </p:nvPr>
        </p:nvSpPr>
        <p:spPr/>
        <p:txBody>
          <a:bodyPr/>
          <a:lstStyle/>
          <a:p>
            <a:fld id="{9D969720-1F01-4033-B97A-CE77AFBB8E4B}" type="slidenum">
              <a:rPr lang="en-NZ" smtClean="0"/>
              <a:t>15</a:t>
            </a:fld>
            <a:endParaRPr lang="en-NZ"/>
          </a:p>
        </p:txBody>
      </p:sp>
    </p:spTree>
    <p:extLst>
      <p:ext uri="{BB962C8B-B14F-4D97-AF65-F5344CB8AC3E}">
        <p14:creationId xmlns:p14="http://schemas.microsoft.com/office/powerpoint/2010/main" val="164347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97E3B-31C3-028C-75E4-94FC60C5A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82A7C-6B79-0B63-83D3-6EC682A9A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1D467-7F10-E3B6-EEE4-F49B2D96C4C8}"/>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46B493F-D664-06EA-80B1-DEF81DFF9CA1}"/>
              </a:ext>
            </a:extLst>
          </p:cNvPr>
          <p:cNvSpPr>
            <a:spLocks noGrp="1"/>
          </p:cNvSpPr>
          <p:nvPr>
            <p:ph type="sldNum" sz="quarter" idx="10"/>
          </p:nvPr>
        </p:nvSpPr>
        <p:spPr/>
        <p:txBody>
          <a:bodyPr/>
          <a:lstStyle/>
          <a:p>
            <a:fld id="{9D969720-1F01-4033-B97A-CE77AFBB8E4B}" type="slidenum">
              <a:rPr lang="en-NZ" smtClean="0"/>
              <a:t>16</a:t>
            </a:fld>
            <a:endParaRPr lang="en-NZ"/>
          </a:p>
        </p:txBody>
      </p:sp>
    </p:spTree>
    <p:extLst>
      <p:ext uri="{BB962C8B-B14F-4D97-AF65-F5344CB8AC3E}">
        <p14:creationId xmlns:p14="http://schemas.microsoft.com/office/powerpoint/2010/main" val="332640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A6840-3FA9-E89B-BFF0-F1F5DD1B7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42CDB-C55B-F358-33E4-BBA9931F7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DD861-F240-BDF9-968D-B742BACD104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B9F9B9C-AA07-6105-93C2-1E1D3CFBBCB8}"/>
              </a:ext>
            </a:extLst>
          </p:cNvPr>
          <p:cNvSpPr>
            <a:spLocks noGrp="1"/>
          </p:cNvSpPr>
          <p:nvPr>
            <p:ph type="sldNum" sz="quarter" idx="10"/>
          </p:nvPr>
        </p:nvSpPr>
        <p:spPr/>
        <p:txBody>
          <a:bodyPr/>
          <a:lstStyle/>
          <a:p>
            <a:fld id="{9D969720-1F01-4033-B97A-CE77AFBB8E4B}" type="slidenum">
              <a:rPr lang="en-NZ" smtClean="0"/>
              <a:t>17</a:t>
            </a:fld>
            <a:endParaRPr lang="en-NZ"/>
          </a:p>
        </p:txBody>
      </p:sp>
    </p:spTree>
    <p:extLst>
      <p:ext uri="{BB962C8B-B14F-4D97-AF65-F5344CB8AC3E}">
        <p14:creationId xmlns:p14="http://schemas.microsoft.com/office/powerpoint/2010/main" val="359450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C33A-7E34-5A21-4052-3240285AC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068CE-30B5-B624-F8FC-19DD41D69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85503-B9E2-F891-4413-A73E089346FB}"/>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25DE3C4-3602-CE10-9915-9BB5020506AC}"/>
              </a:ext>
            </a:extLst>
          </p:cNvPr>
          <p:cNvSpPr>
            <a:spLocks noGrp="1"/>
          </p:cNvSpPr>
          <p:nvPr>
            <p:ph type="sldNum" sz="quarter" idx="10"/>
          </p:nvPr>
        </p:nvSpPr>
        <p:spPr/>
        <p:txBody>
          <a:bodyPr/>
          <a:lstStyle/>
          <a:p>
            <a:fld id="{9D969720-1F01-4033-B97A-CE77AFBB8E4B}" type="slidenum">
              <a:rPr lang="en-NZ" smtClean="0"/>
              <a:t>18</a:t>
            </a:fld>
            <a:endParaRPr lang="en-NZ"/>
          </a:p>
        </p:txBody>
      </p:sp>
    </p:spTree>
    <p:extLst>
      <p:ext uri="{BB962C8B-B14F-4D97-AF65-F5344CB8AC3E}">
        <p14:creationId xmlns:p14="http://schemas.microsoft.com/office/powerpoint/2010/main" val="125408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3FFD8-FDD8-3E6D-9E85-496DD8E87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85E47-7B2D-D975-F9F5-23E5634D2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B191D-A7B0-60CA-8EC7-1F79DC1F55C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D1B7D80-6A4E-C328-8FDC-0D7C7D7DFB8B}"/>
              </a:ext>
            </a:extLst>
          </p:cNvPr>
          <p:cNvSpPr>
            <a:spLocks noGrp="1"/>
          </p:cNvSpPr>
          <p:nvPr>
            <p:ph type="sldNum" sz="quarter" idx="10"/>
          </p:nvPr>
        </p:nvSpPr>
        <p:spPr/>
        <p:txBody>
          <a:bodyPr/>
          <a:lstStyle/>
          <a:p>
            <a:fld id="{9D969720-1F01-4033-B97A-CE77AFBB8E4B}" type="slidenum">
              <a:rPr lang="en-NZ" smtClean="0"/>
              <a:t>19</a:t>
            </a:fld>
            <a:endParaRPr lang="en-NZ"/>
          </a:p>
        </p:txBody>
      </p:sp>
    </p:spTree>
    <p:extLst>
      <p:ext uri="{BB962C8B-B14F-4D97-AF65-F5344CB8AC3E}">
        <p14:creationId xmlns:p14="http://schemas.microsoft.com/office/powerpoint/2010/main" val="417419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801E-89E0-EB89-D22E-0ED8C5A63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E60E9-1E8D-B0D1-81D7-0B4FA5146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3F68A-B762-78FB-63F5-1B8AB51DA38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0B39B48-BEDA-EA47-F1F5-F551C6DE4F76}"/>
              </a:ext>
            </a:extLst>
          </p:cNvPr>
          <p:cNvSpPr>
            <a:spLocks noGrp="1"/>
          </p:cNvSpPr>
          <p:nvPr>
            <p:ph type="sldNum" sz="quarter" idx="10"/>
          </p:nvPr>
        </p:nvSpPr>
        <p:spPr/>
        <p:txBody>
          <a:bodyPr/>
          <a:lstStyle/>
          <a:p>
            <a:fld id="{9D969720-1F01-4033-B97A-CE77AFBB8E4B}" type="slidenum">
              <a:rPr lang="en-NZ" smtClean="0"/>
              <a:t>20</a:t>
            </a:fld>
            <a:endParaRPr lang="en-NZ"/>
          </a:p>
        </p:txBody>
      </p:sp>
    </p:spTree>
    <p:extLst>
      <p:ext uri="{BB962C8B-B14F-4D97-AF65-F5344CB8AC3E}">
        <p14:creationId xmlns:p14="http://schemas.microsoft.com/office/powerpoint/2010/main" val="4092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6F4D-ECF4-9F88-2AEB-7AC6DA831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22687-E5C2-9745-D740-DFF274FD9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ADA06-8CC0-F063-7517-689146F0AC9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E7F96B2-5C93-E862-0E35-6A719F35EA26}"/>
              </a:ext>
            </a:extLst>
          </p:cNvPr>
          <p:cNvSpPr>
            <a:spLocks noGrp="1"/>
          </p:cNvSpPr>
          <p:nvPr>
            <p:ph type="sldNum" sz="quarter" idx="10"/>
          </p:nvPr>
        </p:nvSpPr>
        <p:spPr/>
        <p:txBody>
          <a:bodyPr/>
          <a:lstStyle/>
          <a:p>
            <a:fld id="{9D969720-1F01-4033-B97A-CE77AFBB8E4B}" type="slidenum">
              <a:rPr lang="en-NZ" smtClean="0"/>
              <a:t>3</a:t>
            </a:fld>
            <a:endParaRPr lang="en-NZ"/>
          </a:p>
        </p:txBody>
      </p:sp>
    </p:spTree>
    <p:extLst>
      <p:ext uri="{BB962C8B-B14F-4D97-AF65-F5344CB8AC3E}">
        <p14:creationId xmlns:p14="http://schemas.microsoft.com/office/powerpoint/2010/main" val="3372166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C2878-FADD-6C8F-23F2-5D6F87F06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C095A-E7BC-AA15-4F0D-8015E525F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1E13B-3592-F51A-ECA9-9F747263F76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1DA5E1D-E60B-4EB2-60E7-2439785E047A}"/>
              </a:ext>
            </a:extLst>
          </p:cNvPr>
          <p:cNvSpPr>
            <a:spLocks noGrp="1"/>
          </p:cNvSpPr>
          <p:nvPr>
            <p:ph type="sldNum" sz="quarter" idx="10"/>
          </p:nvPr>
        </p:nvSpPr>
        <p:spPr/>
        <p:txBody>
          <a:bodyPr/>
          <a:lstStyle/>
          <a:p>
            <a:fld id="{9D969720-1F01-4033-B97A-CE77AFBB8E4B}" type="slidenum">
              <a:rPr lang="en-NZ" smtClean="0"/>
              <a:t>21</a:t>
            </a:fld>
            <a:endParaRPr lang="en-NZ"/>
          </a:p>
        </p:txBody>
      </p:sp>
    </p:spTree>
    <p:extLst>
      <p:ext uri="{BB962C8B-B14F-4D97-AF65-F5344CB8AC3E}">
        <p14:creationId xmlns:p14="http://schemas.microsoft.com/office/powerpoint/2010/main" val="272189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22</a:t>
            </a:fld>
            <a:endParaRPr lang="en-NZ"/>
          </a:p>
        </p:txBody>
      </p:sp>
    </p:spTree>
    <p:extLst>
      <p:ext uri="{BB962C8B-B14F-4D97-AF65-F5344CB8AC3E}">
        <p14:creationId xmlns:p14="http://schemas.microsoft.com/office/powerpoint/2010/main" val="197795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23</a:t>
            </a:fld>
            <a:endParaRPr lang="en-NZ"/>
          </a:p>
        </p:txBody>
      </p:sp>
    </p:spTree>
    <p:extLst>
      <p:ext uri="{BB962C8B-B14F-4D97-AF65-F5344CB8AC3E}">
        <p14:creationId xmlns:p14="http://schemas.microsoft.com/office/powerpoint/2010/main" val="825336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24</a:t>
            </a:fld>
            <a:endParaRPr lang="en-NZ"/>
          </a:p>
        </p:txBody>
      </p:sp>
    </p:spTree>
    <p:extLst>
      <p:ext uri="{BB962C8B-B14F-4D97-AF65-F5344CB8AC3E}">
        <p14:creationId xmlns:p14="http://schemas.microsoft.com/office/powerpoint/2010/main" val="75632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25</a:t>
            </a:fld>
            <a:endParaRPr lang="en-NZ"/>
          </a:p>
        </p:txBody>
      </p:sp>
    </p:spTree>
    <p:extLst>
      <p:ext uri="{BB962C8B-B14F-4D97-AF65-F5344CB8AC3E}">
        <p14:creationId xmlns:p14="http://schemas.microsoft.com/office/powerpoint/2010/main" val="139671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26</a:t>
            </a:fld>
            <a:endParaRPr lang="en-NZ"/>
          </a:p>
        </p:txBody>
      </p:sp>
    </p:spTree>
    <p:extLst>
      <p:ext uri="{BB962C8B-B14F-4D97-AF65-F5344CB8AC3E}">
        <p14:creationId xmlns:p14="http://schemas.microsoft.com/office/powerpoint/2010/main" val="1194473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27</a:t>
            </a:fld>
            <a:endParaRPr lang="en-NZ"/>
          </a:p>
        </p:txBody>
      </p:sp>
    </p:spTree>
    <p:extLst>
      <p:ext uri="{BB962C8B-B14F-4D97-AF65-F5344CB8AC3E}">
        <p14:creationId xmlns:p14="http://schemas.microsoft.com/office/powerpoint/2010/main" val="1013882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28</a:t>
            </a:fld>
            <a:endParaRPr lang="en-NZ"/>
          </a:p>
        </p:txBody>
      </p:sp>
    </p:spTree>
    <p:extLst>
      <p:ext uri="{BB962C8B-B14F-4D97-AF65-F5344CB8AC3E}">
        <p14:creationId xmlns:p14="http://schemas.microsoft.com/office/powerpoint/2010/main" val="266352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29</a:t>
            </a:fld>
            <a:endParaRPr lang="en-NZ"/>
          </a:p>
        </p:txBody>
      </p:sp>
    </p:spTree>
    <p:extLst>
      <p:ext uri="{BB962C8B-B14F-4D97-AF65-F5344CB8AC3E}">
        <p14:creationId xmlns:p14="http://schemas.microsoft.com/office/powerpoint/2010/main" val="1423675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30</a:t>
            </a:fld>
            <a:endParaRPr lang="en-NZ"/>
          </a:p>
        </p:txBody>
      </p:sp>
    </p:spTree>
    <p:extLst>
      <p:ext uri="{BB962C8B-B14F-4D97-AF65-F5344CB8AC3E}">
        <p14:creationId xmlns:p14="http://schemas.microsoft.com/office/powerpoint/2010/main" val="159900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4</a:t>
            </a:fld>
            <a:endParaRPr lang="en-NZ"/>
          </a:p>
        </p:txBody>
      </p:sp>
    </p:spTree>
    <p:extLst>
      <p:ext uri="{BB962C8B-B14F-4D97-AF65-F5344CB8AC3E}">
        <p14:creationId xmlns:p14="http://schemas.microsoft.com/office/powerpoint/2010/main" val="300519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31</a:t>
            </a:fld>
            <a:endParaRPr lang="en-NZ"/>
          </a:p>
        </p:txBody>
      </p:sp>
    </p:spTree>
    <p:extLst>
      <p:ext uri="{BB962C8B-B14F-4D97-AF65-F5344CB8AC3E}">
        <p14:creationId xmlns:p14="http://schemas.microsoft.com/office/powerpoint/2010/main" val="2268793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32</a:t>
            </a:fld>
            <a:endParaRPr lang="en-NZ"/>
          </a:p>
        </p:txBody>
      </p:sp>
    </p:spTree>
    <p:extLst>
      <p:ext uri="{BB962C8B-B14F-4D97-AF65-F5344CB8AC3E}">
        <p14:creationId xmlns:p14="http://schemas.microsoft.com/office/powerpoint/2010/main" val="2936379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5B9C-4E4F-03EB-F021-B6DE4B55F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09D27-E150-13D6-BBA7-051E0D62D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571E7-2820-FD45-82A8-917105B1D66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B242D5D-76A5-2723-8B61-1F0A8474333B}"/>
              </a:ext>
            </a:extLst>
          </p:cNvPr>
          <p:cNvSpPr>
            <a:spLocks noGrp="1"/>
          </p:cNvSpPr>
          <p:nvPr>
            <p:ph type="sldNum" sz="quarter" idx="10"/>
          </p:nvPr>
        </p:nvSpPr>
        <p:spPr/>
        <p:txBody>
          <a:bodyPr/>
          <a:lstStyle/>
          <a:p>
            <a:fld id="{9D969720-1F01-4033-B97A-CE77AFBB8E4B}" type="slidenum">
              <a:rPr lang="en-NZ" smtClean="0"/>
              <a:t>33</a:t>
            </a:fld>
            <a:endParaRPr lang="en-NZ"/>
          </a:p>
        </p:txBody>
      </p:sp>
    </p:spTree>
    <p:extLst>
      <p:ext uri="{BB962C8B-B14F-4D97-AF65-F5344CB8AC3E}">
        <p14:creationId xmlns:p14="http://schemas.microsoft.com/office/powerpoint/2010/main" val="2411824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34</a:t>
            </a:fld>
            <a:endParaRPr lang="en-NZ"/>
          </a:p>
        </p:txBody>
      </p:sp>
    </p:spTree>
    <p:extLst>
      <p:ext uri="{BB962C8B-B14F-4D97-AF65-F5344CB8AC3E}">
        <p14:creationId xmlns:p14="http://schemas.microsoft.com/office/powerpoint/2010/main" val="1764409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35</a:t>
            </a:fld>
            <a:endParaRPr lang="en-NZ"/>
          </a:p>
        </p:txBody>
      </p:sp>
    </p:spTree>
    <p:extLst>
      <p:ext uri="{BB962C8B-B14F-4D97-AF65-F5344CB8AC3E}">
        <p14:creationId xmlns:p14="http://schemas.microsoft.com/office/powerpoint/2010/main" val="640356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D791D-ED04-BCC8-AD1D-6C4D724E1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FCDC8-A732-982A-F711-3B8F0A2AA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8285D-91BC-2246-55EB-42554D28F91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C31475D-14D2-52C6-AB0A-9F8BAFEBD952}"/>
              </a:ext>
            </a:extLst>
          </p:cNvPr>
          <p:cNvSpPr>
            <a:spLocks noGrp="1"/>
          </p:cNvSpPr>
          <p:nvPr>
            <p:ph type="sldNum" sz="quarter" idx="10"/>
          </p:nvPr>
        </p:nvSpPr>
        <p:spPr/>
        <p:txBody>
          <a:bodyPr/>
          <a:lstStyle/>
          <a:p>
            <a:fld id="{9D969720-1F01-4033-B97A-CE77AFBB8E4B}" type="slidenum">
              <a:rPr lang="en-NZ" smtClean="0"/>
              <a:t>36</a:t>
            </a:fld>
            <a:endParaRPr lang="en-NZ"/>
          </a:p>
        </p:txBody>
      </p:sp>
    </p:spTree>
    <p:extLst>
      <p:ext uri="{BB962C8B-B14F-4D97-AF65-F5344CB8AC3E}">
        <p14:creationId xmlns:p14="http://schemas.microsoft.com/office/powerpoint/2010/main" val="2688969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48C2-7560-48C5-305B-0FD4F0B9A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608B9-2E42-D722-2C76-BEB0EF112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FE7EA-E82A-C19D-E136-5C26361F4C2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DF7EAF2-7227-B879-F873-EDAA7863AC1A}"/>
              </a:ext>
            </a:extLst>
          </p:cNvPr>
          <p:cNvSpPr>
            <a:spLocks noGrp="1"/>
          </p:cNvSpPr>
          <p:nvPr>
            <p:ph type="sldNum" sz="quarter" idx="10"/>
          </p:nvPr>
        </p:nvSpPr>
        <p:spPr/>
        <p:txBody>
          <a:bodyPr/>
          <a:lstStyle/>
          <a:p>
            <a:fld id="{9D969720-1F01-4033-B97A-CE77AFBB8E4B}" type="slidenum">
              <a:rPr lang="en-NZ" smtClean="0"/>
              <a:t>37</a:t>
            </a:fld>
            <a:endParaRPr lang="en-NZ"/>
          </a:p>
        </p:txBody>
      </p:sp>
    </p:spTree>
    <p:extLst>
      <p:ext uri="{BB962C8B-B14F-4D97-AF65-F5344CB8AC3E}">
        <p14:creationId xmlns:p14="http://schemas.microsoft.com/office/powerpoint/2010/main" val="1370237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4F0F-8387-F556-210F-168A2A28D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0D4AE-5547-84C9-39A2-029EE43E7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B2BF9-7DB7-255E-EB13-5935BEAA9AA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AC93ACD-75B7-1F14-3A7C-BA2BF2D70A3D}"/>
              </a:ext>
            </a:extLst>
          </p:cNvPr>
          <p:cNvSpPr>
            <a:spLocks noGrp="1"/>
          </p:cNvSpPr>
          <p:nvPr>
            <p:ph type="sldNum" sz="quarter" idx="10"/>
          </p:nvPr>
        </p:nvSpPr>
        <p:spPr/>
        <p:txBody>
          <a:bodyPr/>
          <a:lstStyle/>
          <a:p>
            <a:fld id="{9D969720-1F01-4033-B97A-CE77AFBB8E4B}" type="slidenum">
              <a:rPr lang="en-NZ" smtClean="0"/>
              <a:t>38</a:t>
            </a:fld>
            <a:endParaRPr lang="en-NZ"/>
          </a:p>
        </p:txBody>
      </p:sp>
    </p:spTree>
    <p:extLst>
      <p:ext uri="{BB962C8B-B14F-4D97-AF65-F5344CB8AC3E}">
        <p14:creationId xmlns:p14="http://schemas.microsoft.com/office/powerpoint/2010/main" val="3063456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8C17-863E-6E48-7D9D-7B40E1162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2887D-C43A-F278-A6A7-F15B477FC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FE629-0671-926C-24A9-32CCD26DE75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161E7C4-BA6B-4943-5A9C-89EC2F9929CC}"/>
              </a:ext>
            </a:extLst>
          </p:cNvPr>
          <p:cNvSpPr>
            <a:spLocks noGrp="1"/>
          </p:cNvSpPr>
          <p:nvPr>
            <p:ph type="sldNum" sz="quarter" idx="10"/>
          </p:nvPr>
        </p:nvSpPr>
        <p:spPr/>
        <p:txBody>
          <a:bodyPr/>
          <a:lstStyle/>
          <a:p>
            <a:fld id="{9D969720-1F01-4033-B97A-CE77AFBB8E4B}" type="slidenum">
              <a:rPr lang="en-NZ" smtClean="0"/>
              <a:t>39</a:t>
            </a:fld>
            <a:endParaRPr lang="en-NZ"/>
          </a:p>
        </p:txBody>
      </p:sp>
    </p:spTree>
    <p:extLst>
      <p:ext uri="{BB962C8B-B14F-4D97-AF65-F5344CB8AC3E}">
        <p14:creationId xmlns:p14="http://schemas.microsoft.com/office/powerpoint/2010/main" val="3867068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7FF75-3B6E-F669-5D16-7CB015EAB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512F8-6C15-9867-D8EC-90B97842E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4F157-4AFE-3E4C-69BC-33676AED2D3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18D72F3-CF34-6DE7-FBA6-DEB5C5DECCB4}"/>
              </a:ext>
            </a:extLst>
          </p:cNvPr>
          <p:cNvSpPr>
            <a:spLocks noGrp="1"/>
          </p:cNvSpPr>
          <p:nvPr>
            <p:ph type="sldNum" sz="quarter" idx="10"/>
          </p:nvPr>
        </p:nvSpPr>
        <p:spPr/>
        <p:txBody>
          <a:bodyPr/>
          <a:lstStyle/>
          <a:p>
            <a:fld id="{9D969720-1F01-4033-B97A-CE77AFBB8E4B}" type="slidenum">
              <a:rPr lang="en-NZ" smtClean="0"/>
              <a:t>40</a:t>
            </a:fld>
            <a:endParaRPr lang="en-NZ"/>
          </a:p>
        </p:txBody>
      </p:sp>
    </p:spTree>
    <p:extLst>
      <p:ext uri="{BB962C8B-B14F-4D97-AF65-F5344CB8AC3E}">
        <p14:creationId xmlns:p14="http://schemas.microsoft.com/office/powerpoint/2010/main" val="223247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3139-8109-CA78-4DB5-4E1775F38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C722D-F2A9-CE12-4E32-781BC890F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10789-8598-6E80-50A1-3AE9E7CF15C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94E529E-8CE5-C8A8-CC9C-E81AAF2BC32A}"/>
              </a:ext>
            </a:extLst>
          </p:cNvPr>
          <p:cNvSpPr>
            <a:spLocks noGrp="1"/>
          </p:cNvSpPr>
          <p:nvPr>
            <p:ph type="sldNum" sz="quarter" idx="10"/>
          </p:nvPr>
        </p:nvSpPr>
        <p:spPr/>
        <p:txBody>
          <a:bodyPr/>
          <a:lstStyle/>
          <a:p>
            <a:fld id="{9D969720-1F01-4033-B97A-CE77AFBB8E4B}" type="slidenum">
              <a:rPr lang="en-NZ" smtClean="0"/>
              <a:t>5</a:t>
            </a:fld>
            <a:endParaRPr lang="en-NZ"/>
          </a:p>
        </p:txBody>
      </p:sp>
    </p:spTree>
    <p:extLst>
      <p:ext uri="{BB962C8B-B14F-4D97-AF65-F5344CB8AC3E}">
        <p14:creationId xmlns:p14="http://schemas.microsoft.com/office/powerpoint/2010/main" val="3930717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65D2-034A-7116-3C86-7687382C9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C674B-0195-F6BC-F4C9-6DFDEE504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463BA-F142-852F-D82B-163FD94F0A49}"/>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99EF77F-C7C1-4B4F-761A-46328AD0DEAD}"/>
              </a:ext>
            </a:extLst>
          </p:cNvPr>
          <p:cNvSpPr>
            <a:spLocks noGrp="1"/>
          </p:cNvSpPr>
          <p:nvPr>
            <p:ph type="sldNum" sz="quarter" idx="10"/>
          </p:nvPr>
        </p:nvSpPr>
        <p:spPr/>
        <p:txBody>
          <a:bodyPr/>
          <a:lstStyle/>
          <a:p>
            <a:fld id="{9D969720-1F01-4033-B97A-CE77AFBB8E4B}" type="slidenum">
              <a:rPr lang="en-NZ" smtClean="0"/>
              <a:t>41</a:t>
            </a:fld>
            <a:endParaRPr lang="en-NZ"/>
          </a:p>
        </p:txBody>
      </p:sp>
    </p:spTree>
    <p:extLst>
      <p:ext uri="{BB962C8B-B14F-4D97-AF65-F5344CB8AC3E}">
        <p14:creationId xmlns:p14="http://schemas.microsoft.com/office/powerpoint/2010/main" val="2660295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BF3E-9B4C-A3D4-4796-C3B2F1B29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AA59-2C82-0A7E-0B7C-39D98478C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A532C-3D23-8281-5B90-536A77958E5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628B861-6575-EFEC-368B-40FA179BF6C8}"/>
              </a:ext>
            </a:extLst>
          </p:cNvPr>
          <p:cNvSpPr>
            <a:spLocks noGrp="1"/>
          </p:cNvSpPr>
          <p:nvPr>
            <p:ph type="sldNum" sz="quarter" idx="10"/>
          </p:nvPr>
        </p:nvSpPr>
        <p:spPr/>
        <p:txBody>
          <a:bodyPr/>
          <a:lstStyle/>
          <a:p>
            <a:fld id="{9D969720-1F01-4033-B97A-CE77AFBB8E4B}" type="slidenum">
              <a:rPr lang="en-NZ" smtClean="0"/>
              <a:t>42</a:t>
            </a:fld>
            <a:endParaRPr lang="en-NZ"/>
          </a:p>
        </p:txBody>
      </p:sp>
    </p:spTree>
    <p:extLst>
      <p:ext uri="{BB962C8B-B14F-4D97-AF65-F5344CB8AC3E}">
        <p14:creationId xmlns:p14="http://schemas.microsoft.com/office/powerpoint/2010/main" val="819010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064A8-1ADE-1BC9-32DA-6FC4EEB22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5379A-5D31-3060-9209-B70E83476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6ECE8-2EAE-3CCE-96D3-87439DE0770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9E0C746-1C46-7624-74BA-7FBAA81F5155}"/>
              </a:ext>
            </a:extLst>
          </p:cNvPr>
          <p:cNvSpPr>
            <a:spLocks noGrp="1"/>
          </p:cNvSpPr>
          <p:nvPr>
            <p:ph type="sldNum" sz="quarter" idx="10"/>
          </p:nvPr>
        </p:nvSpPr>
        <p:spPr/>
        <p:txBody>
          <a:bodyPr/>
          <a:lstStyle/>
          <a:p>
            <a:fld id="{9D969720-1F01-4033-B97A-CE77AFBB8E4B}" type="slidenum">
              <a:rPr lang="en-NZ" smtClean="0"/>
              <a:t>43</a:t>
            </a:fld>
            <a:endParaRPr lang="en-NZ"/>
          </a:p>
        </p:txBody>
      </p:sp>
    </p:spTree>
    <p:extLst>
      <p:ext uri="{BB962C8B-B14F-4D97-AF65-F5344CB8AC3E}">
        <p14:creationId xmlns:p14="http://schemas.microsoft.com/office/powerpoint/2010/main" val="2329544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A806-4231-6501-F78A-CED06159A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AA117-C3DB-F7FE-365F-1E7C2A4B2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2AE5B-6728-61B9-F30A-175994114D5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FEDEFAFD-398B-7B65-6EA5-EA54D3398E68}"/>
              </a:ext>
            </a:extLst>
          </p:cNvPr>
          <p:cNvSpPr>
            <a:spLocks noGrp="1"/>
          </p:cNvSpPr>
          <p:nvPr>
            <p:ph type="sldNum" sz="quarter" idx="10"/>
          </p:nvPr>
        </p:nvSpPr>
        <p:spPr/>
        <p:txBody>
          <a:bodyPr/>
          <a:lstStyle/>
          <a:p>
            <a:fld id="{9D969720-1F01-4033-B97A-CE77AFBB8E4B}" type="slidenum">
              <a:rPr lang="en-NZ" smtClean="0"/>
              <a:t>44</a:t>
            </a:fld>
            <a:endParaRPr lang="en-NZ"/>
          </a:p>
        </p:txBody>
      </p:sp>
    </p:spTree>
    <p:extLst>
      <p:ext uri="{BB962C8B-B14F-4D97-AF65-F5344CB8AC3E}">
        <p14:creationId xmlns:p14="http://schemas.microsoft.com/office/powerpoint/2010/main" val="142651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DB2AF-43F2-6598-876C-A79287DC5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FEBC2-0305-10FC-6F9A-8FD03CAE8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045F3-629A-BDE5-2D41-5CA49669D0E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8948819-A95B-7E1C-3DEF-4186F229F316}"/>
              </a:ext>
            </a:extLst>
          </p:cNvPr>
          <p:cNvSpPr>
            <a:spLocks noGrp="1"/>
          </p:cNvSpPr>
          <p:nvPr>
            <p:ph type="sldNum" sz="quarter" idx="10"/>
          </p:nvPr>
        </p:nvSpPr>
        <p:spPr/>
        <p:txBody>
          <a:bodyPr/>
          <a:lstStyle/>
          <a:p>
            <a:fld id="{9D969720-1F01-4033-B97A-CE77AFBB8E4B}" type="slidenum">
              <a:rPr lang="en-NZ" smtClean="0"/>
              <a:t>45</a:t>
            </a:fld>
            <a:endParaRPr lang="en-NZ"/>
          </a:p>
        </p:txBody>
      </p:sp>
    </p:spTree>
    <p:extLst>
      <p:ext uri="{BB962C8B-B14F-4D97-AF65-F5344CB8AC3E}">
        <p14:creationId xmlns:p14="http://schemas.microsoft.com/office/powerpoint/2010/main" val="3052731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48E7-83C7-6572-EE50-BC665F866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E7BC3-2742-7E92-64AE-8AAC575B7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91305-01A8-6388-8F1E-618658DFB1D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97006FB-F2C8-BC69-0B48-5767D942109B}"/>
              </a:ext>
            </a:extLst>
          </p:cNvPr>
          <p:cNvSpPr>
            <a:spLocks noGrp="1"/>
          </p:cNvSpPr>
          <p:nvPr>
            <p:ph type="sldNum" sz="quarter" idx="10"/>
          </p:nvPr>
        </p:nvSpPr>
        <p:spPr/>
        <p:txBody>
          <a:bodyPr/>
          <a:lstStyle/>
          <a:p>
            <a:fld id="{9D969720-1F01-4033-B97A-CE77AFBB8E4B}" type="slidenum">
              <a:rPr lang="en-NZ" smtClean="0"/>
              <a:t>46</a:t>
            </a:fld>
            <a:endParaRPr lang="en-NZ"/>
          </a:p>
        </p:txBody>
      </p:sp>
    </p:spTree>
    <p:extLst>
      <p:ext uri="{BB962C8B-B14F-4D97-AF65-F5344CB8AC3E}">
        <p14:creationId xmlns:p14="http://schemas.microsoft.com/office/powerpoint/2010/main" val="3407401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2866E-AD99-8B8B-4178-2CEC15258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032FE-4045-61AB-ACC2-231D8B615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EEE46-50EA-C249-2828-592F4ED255C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E9B6FCE-F90C-C4E0-3048-5B39535E847A}"/>
              </a:ext>
            </a:extLst>
          </p:cNvPr>
          <p:cNvSpPr>
            <a:spLocks noGrp="1"/>
          </p:cNvSpPr>
          <p:nvPr>
            <p:ph type="sldNum" sz="quarter" idx="10"/>
          </p:nvPr>
        </p:nvSpPr>
        <p:spPr/>
        <p:txBody>
          <a:bodyPr/>
          <a:lstStyle/>
          <a:p>
            <a:fld id="{9D969720-1F01-4033-B97A-CE77AFBB8E4B}" type="slidenum">
              <a:rPr lang="en-NZ" smtClean="0"/>
              <a:t>47</a:t>
            </a:fld>
            <a:endParaRPr lang="en-NZ"/>
          </a:p>
        </p:txBody>
      </p:sp>
    </p:spTree>
    <p:extLst>
      <p:ext uri="{BB962C8B-B14F-4D97-AF65-F5344CB8AC3E}">
        <p14:creationId xmlns:p14="http://schemas.microsoft.com/office/powerpoint/2010/main" val="3700866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C10D-3A83-F155-6FE4-6721BD681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8B13-73C6-FA0F-7492-CD895F08F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20B64-0715-0A56-BA41-8FE9EF2C575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E36B812-6CF7-1BCA-4E28-50647A2A294C}"/>
              </a:ext>
            </a:extLst>
          </p:cNvPr>
          <p:cNvSpPr>
            <a:spLocks noGrp="1"/>
          </p:cNvSpPr>
          <p:nvPr>
            <p:ph type="sldNum" sz="quarter" idx="10"/>
          </p:nvPr>
        </p:nvSpPr>
        <p:spPr/>
        <p:txBody>
          <a:bodyPr/>
          <a:lstStyle/>
          <a:p>
            <a:fld id="{9D969720-1F01-4033-B97A-CE77AFBB8E4B}" type="slidenum">
              <a:rPr lang="en-NZ" smtClean="0"/>
              <a:t>48</a:t>
            </a:fld>
            <a:endParaRPr lang="en-NZ"/>
          </a:p>
        </p:txBody>
      </p:sp>
    </p:spTree>
    <p:extLst>
      <p:ext uri="{BB962C8B-B14F-4D97-AF65-F5344CB8AC3E}">
        <p14:creationId xmlns:p14="http://schemas.microsoft.com/office/powerpoint/2010/main" val="1100700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FD38-8BFE-5743-4F4A-FB262034C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A3F23-8D9E-AD17-527E-3B394FC7A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60163-1FE4-F884-4E9E-B9584EAFCE1E}"/>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943121D-1F37-2223-57A5-218AF1E53611}"/>
              </a:ext>
            </a:extLst>
          </p:cNvPr>
          <p:cNvSpPr>
            <a:spLocks noGrp="1"/>
          </p:cNvSpPr>
          <p:nvPr>
            <p:ph type="sldNum" sz="quarter" idx="10"/>
          </p:nvPr>
        </p:nvSpPr>
        <p:spPr/>
        <p:txBody>
          <a:bodyPr/>
          <a:lstStyle/>
          <a:p>
            <a:fld id="{9D969720-1F01-4033-B97A-CE77AFBB8E4B}" type="slidenum">
              <a:rPr lang="en-NZ" smtClean="0"/>
              <a:t>49</a:t>
            </a:fld>
            <a:endParaRPr lang="en-NZ"/>
          </a:p>
        </p:txBody>
      </p:sp>
    </p:spTree>
    <p:extLst>
      <p:ext uri="{BB962C8B-B14F-4D97-AF65-F5344CB8AC3E}">
        <p14:creationId xmlns:p14="http://schemas.microsoft.com/office/powerpoint/2010/main" val="945654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4B887-A5CD-8FD4-AEB8-E87C6C69C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F6252-7EA1-E953-877A-F628D3AFC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E43A5-5F95-BCC9-6C52-A34798061DE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EC4B502-181A-54F9-91D8-70BAF1E4FA39}"/>
              </a:ext>
            </a:extLst>
          </p:cNvPr>
          <p:cNvSpPr>
            <a:spLocks noGrp="1"/>
          </p:cNvSpPr>
          <p:nvPr>
            <p:ph type="sldNum" sz="quarter" idx="10"/>
          </p:nvPr>
        </p:nvSpPr>
        <p:spPr/>
        <p:txBody>
          <a:bodyPr/>
          <a:lstStyle/>
          <a:p>
            <a:fld id="{9D969720-1F01-4033-B97A-CE77AFBB8E4B}" type="slidenum">
              <a:rPr lang="en-NZ" smtClean="0"/>
              <a:t>50</a:t>
            </a:fld>
            <a:endParaRPr lang="en-NZ"/>
          </a:p>
        </p:txBody>
      </p:sp>
    </p:spTree>
    <p:extLst>
      <p:ext uri="{BB962C8B-B14F-4D97-AF65-F5344CB8AC3E}">
        <p14:creationId xmlns:p14="http://schemas.microsoft.com/office/powerpoint/2010/main" val="68912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C922-5603-AE24-3884-A6C5A89DE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51200-266E-0774-3FE4-19930A0C2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BAA36-B24E-A4DE-8487-21D96A0A423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DC119D9-5753-3F56-521A-39699B125FF8}"/>
              </a:ext>
            </a:extLst>
          </p:cNvPr>
          <p:cNvSpPr>
            <a:spLocks noGrp="1"/>
          </p:cNvSpPr>
          <p:nvPr>
            <p:ph type="sldNum" sz="quarter" idx="10"/>
          </p:nvPr>
        </p:nvSpPr>
        <p:spPr/>
        <p:txBody>
          <a:bodyPr/>
          <a:lstStyle/>
          <a:p>
            <a:fld id="{9D969720-1F01-4033-B97A-CE77AFBB8E4B}" type="slidenum">
              <a:rPr lang="en-NZ" smtClean="0"/>
              <a:t>6</a:t>
            </a:fld>
            <a:endParaRPr lang="en-NZ"/>
          </a:p>
        </p:txBody>
      </p:sp>
    </p:spTree>
    <p:extLst>
      <p:ext uri="{BB962C8B-B14F-4D97-AF65-F5344CB8AC3E}">
        <p14:creationId xmlns:p14="http://schemas.microsoft.com/office/powerpoint/2010/main" val="2045855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B71A-90B3-D734-DEBE-3681140E2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7FF43-AE15-6545-DA81-D1A05857B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D8956-869A-584F-6659-E482C5D9CE0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C943945-F480-6F3E-D9D2-452CC6EC8385}"/>
              </a:ext>
            </a:extLst>
          </p:cNvPr>
          <p:cNvSpPr>
            <a:spLocks noGrp="1"/>
          </p:cNvSpPr>
          <p:nvPr>
            <p:ph type="sldNum" sz="quarter" idx="10"/>
          </p:nvPr>
        </p:nvSpPr>
        <p:spPr/>
        <p:txBody>
          <a:bodyPr/>
          <a:lstStyle/>
          <a:p>
            <a:fld id="{9D969720-1F01-4033-B97A-CE77AFBB8E4B}" type="slidenum">
              <a:rPr lang="en-NZ" smtClean="0"/>
              <a:t>51</a:t>
            </a:fld>
            <a:endParaRPr lang="en-NZ"/>
          </a:p>
        </p:txBody>
      </p:sp>
    </p:spTree>
    <p:extLst>
      <p:ext uri="{BB962C8B-B14F-4D97-AF65-F5344CB8AC3E}">
        <p14:creationId xmlns:p14="http://schemas.microsoft.com/office/powerpoint/2010/main" val="245928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35BC-571E-B05E-4C38-1F5ED7A25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30F91-ECAF-D07A-8632-847C1929F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17AC1-3BD0-5680-944F-6C64777E235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1F6129E-FBDF-DBC3-A453-4EFACC9A827B}"/>
              </a:ext>
            </a:extLst>
          </p:cNvPr>
          <p:cNvSpPr>
            <a:spLocks noGrp="1"/>
          </p:cNvSpPr>
          <p:nvPr>
            <p:ph type="sldNum" sz="quarter" idx="10"/>
          </p:nvPr>
        </p:nvSpPr>
        <p:spPr/>
        <p:txBody>
          <a:bodyPr/>
          <a:lstStyle/>
          <a:p>
            <a:fld id="{9D969720-1F01-4033-B97A-CE77AFBB8E4B}" type="slidenum">
              <a:rPr lang="en-NZ" smtClean="0"/>
              <a:t>52</a:t>
            </a:fld>
            <a:endParaRPr lang="en-NZ"/>
          </a:p>
        </p:txBody>
      </p:sp>
    </p:spTree>
    <p:extLst>
      <p:ext uri="{BB962C8B-B14F-4D97-AF65-F5344CB8AC3E}">
        <p14:creationId xmlns:p14="http://schemas.microsoft.com/office/powerpoint/2010/main" val="2400808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AF65-ABDD-1177-45E8-BD1D24094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4761D-E8B8-95D5-D5CA-E04B1041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3B9E-0125-35BD-5DB3-2EAB0BA5A2F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C2B8BA7-52B8-6592-D652-7181D17BFA3E}"/>
              </a:ext>
            </a:extLst>
          </p:cNvPr>
          <p:cNvSpPr>
            <a:spLocks noGrp="1"/>
          </p:cNvSpPr>
          <p:nvPr>
            <p:ph type="sldNum" sz="quarter" idx="10"/>
          </p:nvPr>
        </p:nvSpPr>
        <p:spPr/>
        <p:txBody>
          <a:bodyPr/>
          <a:lstStyle/>
          <a:p>
            <a:fld id="{9D969720-1F01-4033-B97A-CE77AFBB8E4B}" type="slidenum">
              <a:rPr lang="en-NZ" smtClean="0"/>
              <a:t>53</a:t>
            </a:fld>
            <a:endParaRPr lang="en-NZ"/>
          </a:p>
        </p:txBody>
      </p:sp>
    </p:spTree>
    <p:extLst>
      <p:ext uri="{BB962C8B-B14F-4D97-AF65-F5344CB8AC3E}">
        <p14:creationId xmlns:p14="http://schemas.microsoft.com/office/powerpoint/2010/main" val="2956898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BB1A-3008-4DDB-D629-8B035323E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F3A8-58D7-B788-B967-893D92935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45341-B3C0-D5C7-74FF-A0696F24FC9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E7595E6-01F9-DF0C-ADE8-07ABE67726F3}"/>
              </a:ext>
            </a:extLst>
          </p:cNvPr>
          <p:cNvSpPr>
            <a:spLocks noGrp="1"/>
          </p:cNvSpPr>
          <p:nvPr>
            <p:ph type="sldNum" sz="quarter" idx="10"/>
          </p:nvPr>
        </p:nvSpPr>
        <p:spPr/>
        <p:txBody>
          <a:bodyPr/>
          <a:lstStyle/>
          <a:p>
            <a:fld id="{9D969720-1F01-4033-B97A-CE77AFBB8E4B}" type="slidenum">
              <a:rPr lang="en-NZ" smtClean="0"/>
              <a:t>54</a:t>
            </a:fld>
            <a:endParaRPr lang="en-NZ"/>
          </a:p>
        </p:txBody>
      </p:sp>
    </p:spTree>
    <p:extLst>
      <p:ext uri="{BB962C8B-B14F-4D97-AF65-F5344CB8AC3E}">
        <p14:creationId xmlns:p14="http://schemas.microsoft.com/office/powerpoint/2010/main" val="2565638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55</a:t>
            </a:fld>
            <a:endParaRPr lang="en-NZ"/>
          </a:p>
        </p:txBody>
      </p:sp>
    </p:spTree>
    <p:extLst>
      <p:ext uri="{BB962C8B-B14F-4D97-AF65-F5344CB8AC3E}">
        <p14:creationId xmlns:p14="http://schemas.microsoft.com/office/powerpoint/2010/main" val="1457038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56</a:t>
            </a:fld>
            <a:endParaRPr lang="en-NZ"/>
          </a:p>
        </p:txBody>
      </p:sp>
    </p:spTree>
    <p:extLst>
      <p:ext uri="{BB962C8B-B14F-4D97-AF65-F5344CB8AC3E}">
        <p14:creationId xmlns:p14="http://schemas.microsoft.com/office/powerpoint/2010/main" val="1702085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57</a:t>
            </a:fld>
            <a:endParaRPr lang="en-NZ"/>
          </a:p>
        </p:txBody>
      </p:sp>
    </p:spTree>
    <p:extLst>
      <p:ext uri="{BB962C8B-B14F-4D97-AF65-F5344CB8AC3E}">
        <p14:creationId xmlns:p14="http://schemas.microsoft.com/office/powerpoint/2010/main" val="27102470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D969720-1F01-4033-B97A-CE77AFBB8E4B}" type="slidenum">
              <a:rPr lang="en-NZ" smtClean="0"/>
              <a:t>58</a:t>
            </a:fld>
            <a:endParaRPr lang="en-NZ"/>
          </a:p>
        </p:txBody>
      </p:sp>
    </p:spTree>
    <p:extLst>
      <p:ext uri="{BB962C8B-B14F-4D97-AF65-F5344CB8AC3E}">
        <p14:creationId xmlns:p14="http://schemas.microsoft.com/office/powerpoint/2010/main" val="4149803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7D2F-CF23-FC6F-1A4A-722D2B4D9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88026-8A83-FEF8-29F4-E2F2C3A05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9E730-53CC-21E1-BF18-A7F012D8D8D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1DF4D45-A805-1C4D-46C6-32F1D5A18623}"/>
              </a:ext>
            </a:extLst>
          </p:cNvPr>
          <p:cNvSpPr>
            <a:spLocks noGrp="1"/>
          </p:cNvSpPr>
          <p:nvPr>
            <p:ph type="sldNum" sz="quarter" idx="10"/>
          </p:nvPr>
        </p:nvSpPr>
        <p:spPr/>
        <p:txBody>
          <a:bodyPr/>
          <a:lstStyle/>
          <a:p>
            <a:fld id="{9D969720-1F01-4033-B97A-CE77AFBB8E4B}" type="slidenum">
              <a:rPr lang="en-NZ" smtClean="0"/>
              <a:t>59</a:t>
            </a:fld>
            <a:endParaRPr lang="en-NZ"/>
          </a:p>
        </p:txBody>
      </p:sp>
    </p:spTree>
    <p:extLst>
      <p:ext uri="{BB962C8B-B14F-4D97-AF65-F5344CB8AC3E}">
        <p14:creationId xmlns:p14="http://schemas.microsoft.com/office/powerpoint/2010/main" val="3163947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4B90B-9712-5CB5-5013-0595631B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1A18E-2C4A-D82A-CDC0-DD94C302B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F1D16-20DA-6572-870D-2041897B5DE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5B9A1C2E-0B75-BC10-96CC-67BF276DD109}"/>
              </a:ext>
            </a:extLst>
          </p:cNvPr>
          <p:cNvSpPr>
            <a:spLocks noGrp="1"/>
          </p:cNvSpPr>
          <p:nvPr>
            <p:ph type="sldNum" sz="quarter" idx="10"/>
          </p:nvPr>
        </p:nvSpPr>
        <p:spPr/>
        <p:txBody>
          <a:bodyPr/>
          <a:lstStyle/>
          <a:p>
            <a:fld id="{9D969720-1F01-4033-B97A-CE77AFBB8E4B}" type="slidenum">
              <a:rPr lang="en-NZ" smtClean="0"/>
              <a:t>60</a:t>
            </a:fld>
            <a:endParaRPr lang="en-NZ"/>
          </a:p>
        </p:txBody>
      </p:sp>
    </p:spTree>
    <p:extLst>
      <p:ext uri="{BB962C8B-B14F-4D97-AF65-F5344CB8AC3E}">
        <p14:creationId xmlns:p14="http://schemas.microsoft.com/office/powerpoint/2010/main" val="346913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5A0CD-7C81-6384-2EB7-D3EC2C7D1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B3E80-6E65-9428-DC1D-2A3F5149F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4B9B7-BF65-8069-4AFA-C892F205B23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248F04E-7CEC-C93E-D15B-6B719F4D587F}"/>
              </a:ext>
            </a:extLst>
          </p:cNvPr>
          <p:cNvSpPr>
            <a:spLocks noGrp="1"/>
          </p:cNvSpPr>
          <p:nvPr>
            <p:ph type="sldNum" sz="quarter" idx="10"/>
          </p:nvPr>
        </p:nvSpPr>
        <p:spPr/>
        <p:txBody>
          <a:bodyPr/>
          <a:lstStyle/>
          <a:p>
            <a:fld id="{9D969720-1F01-4033-B97A-CE77AFBB8E4B}" type="slidenum">
              <a:rPr lang="en-NZ" smtClean="0"/>
              <a:t>7</a:t>
            </a:fld>
            <a:endParaRPr lang="en-NZ"/>
          </a:p>
        </p:txBody>
      </p:sp>
    </p:spTree>
    <p:extLst>
      <p:ext uri="{BB962C8B-B14F-4D97-AF65-F5344CB8AC3E}">
        <p14:creationId xmlns:p14="http://schemas.microsoft.com/office/powerpoint/2010/main" val="1675955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CAD5D-6B77-9720-0931-518C01A65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32A83-2C20-B799-0E35-77557C5F4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94FF7-0CD0-E5FF-FC6D-B83A10C28DB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3248D1B-9D96-D861-32FF-3E8E7947E56B}"/>
              </a:ext>
            </a:extLst>
          </p:cNvPr>
          <p:cNvSpPr>
            <a:spLocks noGrp="1"/>
          </p:cNvSpPr>
          <p:nvPr>
            <p:ph type="sldNum" sz="quarter" idx="10"/>
          </p:nvPr>
        </p:nvSpPr>
        <p:spPr/>
        <p:txBody>
          <a:bodyPr/>
          <a:lstStyle/>
          <a:p>
            <a:fld id="{9D969720-1F01-4033-B97A-CE77AFBB8E4B}" type="slidenum">
              <a:rPr lang="en-NZ" smtClean="0"/>
              <a:t>61</a:t>
            </a:fld>
            <a:endParaRPr lang="en-NZ"/>
          </a:p>
        </p:txBody>
      </p:sp>
    </p:spTree>
    <p:extLst>
      <p:ext uri="{BB962C8B-B14F-4D97-AF65-F5344CB8AC3E}">
        <p14:creationId xmlns:p14="http://schemas.microsoft.com/office/powerpoint/2010/main" val="245803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FEDE-8CB3-BEB5-DE7A-20A664AE6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A3668-8C31-1C5D-B142-22B97C902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E0B5A-A08B-BBB2-EBD1-C0CC1D9AAE9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139B99C-46DB-78C5-A399-7FF1675D5004}"/>
              </a:ext>
            </a:extLst>
          </p:cNvPr>
          <p:cNvSpPr>
            <a:spLocks noGrp="1"/>
          </p:cNvSpPr>
          <p:nvPr>
            <p:ph type="sldNum" sz="quarter" idx="10"/>
          </p:nvPr>
        </p:nvSpPr>
        <p:spPr/>
        <p:txBody>
          <a:bodyPr/>
          <a:lstStyle/>
          <a:p>
            <a:fld id="{9D969720-1F01-4033-B97A-CE77AFBB8E4B}" type="slidenum">
              <a:rPr lang="en-NZ" smtClean="0"/>
              <a:t>62</a:t>
            </a:fld>
            <a:endParaRPr lang="en-NZ"/>
          </a:p>
        </p:txBody>
      </p:sp>
    </p:spTree>
    <p:extLst>
      <p:ext uri="{BB962C8B-B14F-4D97-AF65-F5344CB8AC3E}">
        <p14:creationId xmlns:p14="http://schemas.microsoft.com/office/powerpoint/2010/main" val="1832953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CBC3-615B-F2CC-BF98-FBACC5168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DEA79-06FD-E8F1-5729-1E6542FB3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8925F-9E40-AE3A-D61C-8287097252C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4E3B672-9854-2017-BFD7-222E3ACC7094}"/>
              </a:ext>
            </a:extLst>
          </p:cNvPr>
          <p:cNvSpPr>
            <a:spLocks noGrp="1"/>
          </p:cNvSpPr>
          <p:nvPr>
            <p:ph type="sldNum" sz="quarter" idx="10"/>
          </p:nvPr>
        </p:nvSpPr>
        <p:spPr/>
        <p:txBody>
          <a:bodyPr/>
          <a:lstStyle/>
          <a:p>
            <a:fld id="{9D969720-1F01-4033-B97A-CE77AFBB8E4B}" type="slidenum">
              <a:rPr lang="en-NZ" smtClean="0"/>
              <a:t>63</a:t>
            </a:fld>
            <a:endParaRPr lang="en-NZ"/>
          </a:p>
        </p:txBody>
      </p:sp>
    </p:spTree>
    <p:extLst>
      <p:ext uri="{BB962C8B-B14F-4D97-AF65-F5344CB8AC3E}">
        <p14:creationId xmlns:p14="http://schemas.microsoft.com/office/powerpoint/2010/main" val="579504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17C0-0D47-12E8-0AA1-D4004AA40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CA16E-9A31-96DD-E15C-DD16EDC23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69330-DD61-8A9E-9B89-80126D29241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0AF388C-A272-8AE8-A6B0-7E2A0F4D2928}"/>
              </a:ext>
            </a:extLst>
          </p:cNvPr>
          <p:cNvSpPr>
            <a:spLocks noGrp="1"/>
          </p:cNvSpPr>
          <p:nvPr>
            <p:ph type="sldNum" sz="quarter" idx="10"/>
          </p:nvPr>
        </p:nvSpPr>
        <p:spPr/>
        <p:txBody>
          <a:bodyPr/>
          <a:lstStyle/>
          <a:p>
            <a:fld id="{9D969720-1F01-4033-B97A-CE77AFBB8E4B}" type="slidenum">
              <a:rPr lang="en-NZ" smtClean="0"/>
              <a:t>64</a:t>
            </a:fld>
            <a:endParaRPr lang="en-NZ"/>
          </a:p>
        </p:txBody>
      </p:sp>
    </p:spTree>
    <p:extLst>
      <p:ext uri="{BB962C8B-B14F-4D97-AF65-F5344CB8AC3E}">
        <p14:creationId xmlns:p14="http://schemas.microsoft.com/office/powerpoint/2010/main" val="33393482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1059-2C4F-F603-A21C-FA1A8DD17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ABA90-A70A-958C-3F1D-E297B96A9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25387-5C9C-9434-05C9-AC9B3C2D102B}"/>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93A56BF-8F03-4A6F-1232-0B1F7B5ABC33}"/>
              </a:ext>
            </a:extLst>
          </p:cNvPr>
          <p:cNvSpPr>
            <a:spLocks noGrp="1"/>
          </p:cNvSpPr>
          <p:nvPr>
            <p:ph type="sldNum" sz="quarter" idx="10"/>
          </p:nvPr>
        </p:nvSpPr>
        <p:spPr/>
        <p:txBody>
          <a:bodyPr/>
          <a:lstStyle/>
          <a:p>
            <a:fld id="{9D969720-1F01-4033-B97A-CE77AFBB8E4B}" type="slidenum">
              <a:rPr lang="en-NZ" smtClean="0"/>
              <a:t>65</a:t>
            </a:fld>
            <a:endParaRPr lang="en-NZ"/>
          </a:p>
        </p:txBody>
      </p:sp>
    </p:spTree>
    <p:extLst>
      <p:ext uri="{BB962C8B-B14F-4D97-AF65-F5344CB8AC3E}">
        <p14:creationId xmlns:p14="http://schemas.microsoft.com/office/powerpoint/2010/main" val="17372025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48C86-2FB1-D45F-D89D-6883BB6F9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6E0B3-A89E-F520-C65C-43BC2C28A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4FC12-F49A-AF11-9E46-615C208097E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3DC4769-5C33-7440-F1C3-922326D01C63}"/>
              </a:ext>
            </a:extLst>
          </p:cNvPr>
          <p:cNvSpPr>
            <a:spLocks noGrp="1"/>
          </p:cNvSpPr>
          <p:nvPr>
            <p:ph type="sldNum" sz="quarter" idx="10"/>
          </p:nvPr>
        </p:nvSpPr>
        <p:spPr/>
        <p:txBody>
          <a:bodyPr/>
          <a:lstStyle/>
          <a:p>
            <a:fld id="{9D969720-1F01-4033-B97A-CE77AFBB8E4B}" type="slidenum">
              <a:rPr lang="en-NZ" smtClean="0"/>
              <a:t>66</a:t>
            </a:fld>
            <a:endParaRPr lang="en-NZ"/>
          </a:p>
        </p:txBody>
      </p:sp>
    </p:spTree>
    <p:extLst>
      <p:ext uri="{BB962C8B-B14F-4D97-AF65-F5344CB8AC3E}">
        <p14:creationId xmlns:p14="http://schemas.microsoft.com/office/powerpoint/2010/main" val="269543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E81252-E47D-AA44-7B37-1C63A72253F6}"/>
              </a:ext>
            </a:extLst>
          </p:cNvPr>
          <p:cNvSpPr>
            <a:spLocks noGrp="1" noChangeArrowheads="1"/>
          </p:cNvSpPr>
          <p:nvPr>
            <p:ph type="sldNum" sz="quarter" idx="5"/>
          </p:nvPr>
        </p:nvSpPr>
        <p:spPr>
          <a:ln/>
        </p:spPr>
        <p:txBody>
          <a:bodyPr/>
          <a:lstStyle/>
          <a:p>
            <a:fld id="{F63A12CD-9B3C-974B-9D86-C1C33AD90E4F}" type="slidenum">
              <a:rPr lang="en-US" altLang="en-US"/>
              <a:pPr/>
              <a:t>8</a:t>
            </a:fld>
            <a:endParaRPr lang="en-US" altLang="en-US"/>
          </a:p>
        </p:txBody>
      </p:sp>
      <p:sp>
        <p:nvSpPr>
          <p:cNvPr id="222210" name="Rectangle 2">
            <a:extLst>
              <a:ext uri="{FF2B5EF4-FFF2-40B4-BE49-F238E27FC236}">
                <a16:creationId xmlns:a16="http://schemas.microsoft.com/office/drawing/2014/main" id="{84F9588B-082E-C0C2-8402-D81323D9F6F0}"/>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EA90EA31-6A27-91BC-3D54-D93933F143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47F6-40A4-6529-AB13-7CCCE9F36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675B8-F041-7445-A4C4-549BFA209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77E14-B9E5-6C38-21E3-1495D4A5FCF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4B64DAF-635E-E433-52ED-CEB5F5BB1D07}"/>
              </a:ext>
            </a:extLst>
          </p:cNvPr>
          <p:cNvSpPr>
            <a:spLocks noGrp="1"/>
          </p:cNvSpPr>
          <p:nvPr>
            <p:ph type="sldNum" sz="quarter" idx="10"/>
          </p:nvPr>
        </p:nvSpPr>
        <p:spPr/>
        <p:txBody>
          <a:bodyPr/>
          <a:lstStyle/>
          <a:p>
            <a:fld id="{9D969720-1F01-4033-B97A-CE77AFBB8E4B}" type="slidenum">
              <a:rPr lang="en-NZ" smtClean="0"/>
              <a:t>9</a:t>
            </a:fld>
            <a:endParaRPr lang="en-NZ"/>
          </a:p>
        </p:txBody>
      </p:sp>
    </p:spTree>
    <p:extLst>
      <p:ext uri="{BB962C8B-B14F-4D97-AF65-F5344CB8AC3E}">
        <p14:creationId xmlns:p14="http://schemas.microsoft.com/office/powerpoint/2010/main" val="150174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BA22-721F-68D7-985C-7C5E80AA3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6CC05-A59A-7F0B-C19A-73710D0F2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73456-0FDB-EE73-22B2-8AF430E8A73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BE185C9-2A6F-519D-21D7-69947078FF4A}"/>
              </a:ext>
            </a:extLst>
          </p:cNvPr>
          <p:cNvSpPr>
            <a:spLocks noGrp="1"/>
          </p:cNvSpPr>
          <p:nvPr>
            <p:ph type="sldNum" sz="quarter" idx="10"/>
          </p:nvPr>
        </p:nvSpPr>
        <p:spPr/>
        <p:txBody>
          <a:bodyPr/>
          <a:lstStyle/>
          <a:p>
            <a:fld id="{9D969720-1F01-4033-B97A-CE77AFBB8E4B}" type="slidenum">
              <a:rPr lang="en-NZ" smtClean="0"/>
              <a:t>10</a:t>
            </a:fld>
            <a:endParaRPr lang="en-NZ"/>
          </a:p>
        </p:txBody>
      </p:sp>
    </p:spTree>
    <p:extLst>
      <p:ext uri="{BB962C8B-B14F-4D97-AF65-F5344CB8AC3E}">
        <p14:creationId xmlns:p14="http://schemas.microsoft.com/office/powerpoint/2010/main" val="49828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D8A234-46F4-4E3F-84DE-439D94C9FC8F}" type="datetime1">
              <a:rPr lang="en-NZ" smtClean="0"/>
              <a:t>4/10/24</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336986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631B38-5556-405D-B270-D2542E9F8834}" type="datetime1">
              <a:rPr lang="en-NZ" smtClean="0"/>
              <a:t>4/10/24</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428842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10C88B5-1B21-4E3E-8C12-8B3EEE1C4B45}" type="datetime1">
              <a:rPr lang="en-NZ" smtClean="0"/>
              <a:t>4/10/24</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3230739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FC9317-065A-4C82-A3B2-730B6F5AB19C}" type="datetime1">
              <a:rPr lang="en-NZ" smtClean="0"/>
              <a:t>4/10/24</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1052523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33CACD-ADAD-4C98-AD89-1E78A9CC73AF}" type="datetime1">
              <a:rPr lang="en-NZ" smtClean="0"/>
              <a:t>4/10/24</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182807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19765C-36D8-4843-8F59-A6B722827B5D}" type="datetime1">
              <a:rPr lang="en-NZ" smtClean="0"/>
              <a:t>4/10/24</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100583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A8C6AA-A660-4E8E-9FE8-DBF14CA03111}" type="datetime1">
              <a:rPr lang="en-NZ" smtClean="0"/>
              <a:t>4/10/24</a:t>
            </a:fld>
            <a:endParaRPr lang="en-NZ"/>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2734831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DE4F7C1-F0EF-43B0-B86E-14D02D9B4A83}" type="datetime1">
              <a:rPr lang="en-NZ" smtClean="0"/>
              <a:t>4/10/24</a:t>
            </a:fld>
            <a:endParaRPr lang="en-NZ"/>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1097512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36A69A4-5B2E-4DB2-ADF8-A82D1EEFC3D1}" type="datetime1">
              <a:rPr lang="en-NZ" smtClean="0"/>
              <a:t>4/10/24</a:t>
            </a:fld>
            <a:endParaRPr lang="en-N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371123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075E2D-3768-4CD1-B65D-C80AC7447B57}" type="datetime1">
              <a:rPr lang="en-NZ" smtClean="0"/>
              <a:t>4/10/24</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376133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E49E95-AED9-4422-85A9-964F7C895F59}" type="datetime1">
              <a:rPr lang="en-NZ" smtClean="0"/>
              <a:t>4/10/24</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7CFBC7-57F2-42E6-ACDB-160285064373}" type="slidenum">
              <a:rPr lang="en-NZ" smtClean="0"/>
              <a:t>‹#›</a:t>
            </a:fld>
            <a:endParaRPr lang="en-NZ"/>
          </a:p>
        </p:txBody>
      </p:sp>
    </p:spTree>
    <p:extLst>
      <p:ext uri="{BB962C8B-B14F-4D97-AF65-F5344CB8AC3E}">
        <p14:creationId xmlns:p14="http://schemas.microsoft.com/office/powerpoint/2010/main" val="122403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Imago Dei">
            <a:extLst>
              <a:ext uri="{FF2B5EF4-FFF2-40B4-BE49-F238E27FC236}">
                <a16:creationId xmlns:a16="http://schemas.microsoft.com/office/drawing/2014/main" id="{053B2B1A-84D5-66C1-01FF-847802045A09}"/>
              </a:ext>
            </a:extLst>
          </p:cNvPr>
          <p:cNvPicPr>
            <a:picLocks noChangeAspect="1" noChangeArrowheads="1"/>
          </p:cNvPicPr>
          <p:nvPr userDrawn="1"/>
        </p:nvPicPr>
        <p:blipFill rotWithShape="1">
          <a:blip r:embed="rId13">
            <a:alphaModFix amt="35000"/>
            <a:extLst>
              <a:ext uri="{28A0092B-C50C-407E-A947-70E740481C1C}">
                <a14:useLocalDpi xmlns:a14="http://schemas.microsoft.com/office/drawing/2010/main" val="0"/>
              </a:ext>
            </a:extLst>
          </a:blip>
          <a:srcRect l="28560" t="66541" r="40380"/>
          <a:stretch/>
        </p:blipFill>
        <p:spPr bwMode="auto">
          <a:xfrm>
            <a:off x="0" y="0"/>
            <a:ext cx="12256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342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2" descr="Imago Dei">
            <a:extLst>
              <a:ext uri="{FF2B5EF4-FFF2-40B4-BE49-F238E27FC236}">
                <a16:creationId xmlns:a16="http://schemas.microsoft.com/office/drawing/2014/main" id="{6C6BFF9A-12F0-3A60-2C9B-C1CA2AAE2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1" r="1038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89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3DA94-F3C8-8CA3-D47D-8372982DD79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A65C855-A8A5-F736-C0E0-E74DC32D9D57}"/>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E82EF710-99E7-6575-417B-1E6DF512000B}"/>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5D5C0A93-734B-8ED6-B731-BFAD9127EFF3}"/>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90FB6367-06F7-B0B0-63AD-C54224548611}"/>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971CD76E-2AFA-5AA1-87BF-40AFB77E8F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AB2E90A-72CA-8E41-7F31-E5B8A051DC24}"/>
              </a:ext>
            </a:extLst>
          </p:cNvPr>
          <p:cNvSpPr/>
          <p:nvPr/>
        </p:nvSpPr>
        <p:spPr>
          <a:xfrm>
            <a:off x="600082" y="1231067"/>
            <a:ext cx="7793479" cy="532453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r>
              <a:rPr lang="en-US" sz="3200" b="1" dirty="0">
                <a:latin typeface="Minion Pro" panose="02040503050201020203" pitchFamily="18" charset="0"/>
                <a:ea typeface="Calibri" panose="020F0502020204030204" pitchFamily="34" charset="0"/>
              </a:rPr>
              <a:t>A Biblical-Theological Understanding of the Image of God Must:</a:t>
            </a:r>
          </a:p>
          <a:p>
            <a:pPr marL="292100" indent="-292100">
              <a:buFont typeface="Arial" panose="020B0604020202020204" pitchFamily="34" charset="0"/>
              <a:buChar char="•"/>
            </a:pPr>
            <a:r>
              <a:rPr lang="en-US" sz="3200" dirty="0">
                <a:latin typeface="Minion Pro" panose="02040503050201020203" pitchFamily="18" charset="0"/>
                <a:ea typeface="Calibri" panose="020F0502020204030204" pitchFamily="34" charset="0"/>
              </a:rPr>
              <a:t>Involve the dynamic capacity for growth in conformity to Christ</a:t>
            </a:r>
            <a:r>
              <a:rPr lang="en-US" sz="3200" i="1" dirty="0">
                <a:latin typeface="Minion Pro" panose="02040503050201020203" pitchFamily="18" charset="0"/>
                <a:ea typeface="Calibri" panose="020F0502020204030204" pitchFamily="34" charset="0"/>
              </a:rPr>
              <a:t>—the </a:t>
            </a:r>
            <a:r>
              <a:rPr lang="en-US" sz="3200" dirty="0">
                <a:latin typeface="Minion Pro" panose="02040503050201020203" pitchFamily="18" charset="0"/>
                <a:ea typeface="Calibri" panose="020F0502020204030204" pitchFamily="34" charset="0"/>
              </a:rPr>
              <a:t>Image of God</a:t>
            </a:r>
            <a:r>
              <a:rPr lang="en-US" sz="3200" i="1" dirty="0">
                <a:latin typeface="Minion Pro" panose="02040503050201020203" pitchFamily="18" charset="0"/>
                <a:ea typeface="Calibri" panose="020F0502020204030204" pitchFamily="34" charset="0"/>
              </a:rPr>
              <a:t>.</a:t>
            </a:r>
          </a:p>
          <a:p>
            <a:pPr marL="292100" indent="-292100">
              <a:buFont typeface="Arial" panose="020B0604020202020204" pitchFamily="34" charset="0"/>
              <a:buChar char="•"/>
            </a:pPr>
            <a:r>
              <a:rPr lang="en-US" sz="3200" dirty="0">
                <a:latin typeface="Minion Pro" panose="02040503050201020203" pitchFamily="18" charset="0"/>
                <a:ea typeface="Calibri" panose="020F0502020204030204" pitchFamily="34" charset="0"/>
              </a:rPr>
              <a:t>Elevate the inherent value and uncompromised dignity of persons and communities. </a:t>
            </a:r>
          </a:p>
          <a:p>
            <a:pPr marL="292100" indent="-292100">
              <a:buFont typeface="Arial" panose="020B0604020202020204" pitchFamily="34" charset="0"/>
              <a:buChar char="•"/>
            </a:pPr>
            <a:r>
              <a:rPr lang="en-US" sz="3200" dirty="0">
                <a:latin typeface="Minion Pro" panose="02040503050201020203" pitchFamily="18" charset="0"/>
                <a:ea typeface="Calibri" panose="020F0502020204030204" pitchFamily="34" charset="0"/>
              </a:rPr>
              <a:t>Advance human life and flourishing—both individually and corporately. </a:t>
            </a:r>
          </a:p>
        </p:txBody>
      </p:sp>
      <p:sp>
        <p:nvSpPr>
          <p:cNvPr id="17" name="TextBox 16">
            <a:extLst>
              <a:ext uri="{FF2B5EF4-FFF2-40B4-BE49-F238E27FC236}">
                <a16:creationId xmlns:a16="http://schemas.microsoft.com/office/drawing/2014/main" id="{7423E5EA-6F83-97A6-B83A-A1E48EAC9A8B}"/>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614169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250"/>
                                        <p:tgtEl>
                                          <p:spTgt spid="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fade">
                                      <p:cBhvr>
                                        <p:cTn id="12" dur="250"/>
                                        <p:tgtEl>
                                          <p:spTgt spid="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E3D8-F9EF-E922-0CA9-C3C3A0C8205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85858BE-B706-3DE8-AEA1-5156B00ACA5B}"/>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A6D9AC4B-BE87-AD42-B6B4-05E261550038}"/>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47CEADE3-F5C3-3997-D02C-49D48FBE0E4A}"/>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2B2A17A5-CA63-5FC1-54AC-4704E31B9758}"/>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38D67544-7D45-2C0B-E49E-540B6B6DF0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E288F26-58D5-EF4B-6EBC-D2B4658833D4}"/>
              </a:ext>
            </a:extLst>
          </p:cNvPr>
          <p:cNvSpPr/>
          <p:nvPr/>
        </p:nvSpPr>
        <p:spPr>
          <a:xfrm>
            <a:off x="600082" y="1231067"/>
            <a:ext cx="7793479"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Substantial View—</a:t>
            </a:r>
            <a:r>
              <a:rPr lang="en-US" sz="3200" dirty="0">
                <a:latin typeface="Minion Pro" panose="02040503050201020203" pitchFamily="18" charset="0"/>
                <a:ea typeface="Calibri" panose="020F0502020204030204" pitchFamily="34" charset="0"/>
              </a:rPr>
              <a:t>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is a static, essential quality of humans.</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Relational View—</a:t>
            </a:r>
            <a:r>
              <a:rPr lang="en-US" sz="3200" dirty="0">
                <a:latin typeface="Minion Pro" panose="02040503050201020203" pitchFamily="18" charset="0"/>
                <a:ea typeface="Calibri" panose="020F0502020204030204" pitchFamily="34" charset="0"/>
              </a:rPr>
              <a:t>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is a dynamic, relational aspect of humans.</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Christological View—</a:t>
            </a:r>
            <a:r>
              <a:rPr lang="en-US" sz="3200" dirty="0">
                <a:latin typeface="Minion Pro" panose="02040503050201020203" pitchFamily="18" charset="0"/>
                <a:ea typeface="Calibri" panose="020F0502020204030204" pitchFamily="34" charset="0"/>
              </a:rPr>
              <a:t>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is a reflection of the ideal Image of God—Christ.</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Functional View—</a:t>
            </a:r>
            <a:r>
              <a:rPr lang="en-US" sz="3200" dirty="0">
                <a:latin typeface="Minion Pro" panose="02040503050201020203" pitchFamily="18" charset="0"/>
                <a:ea typeface="Calibri" panose="020F0502020204030204" pitchFamily="34" charset="0"/>
              </a:rPr>
              <a:t>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is active, a purpose or function we fulfill.</a:t>
            </a:r>
          </a:p>
        </p:txBody>
      </p:sp>
      <p:sp>
        <p:nvSpPr>
          <p:cNvPr id="17" name="TextBox 16">
            <a:extLst>
              <a:ext uri="{FF2B5EF4-FFF2-40B4-BE49-F238E27FC236}">
                <a16:creationId xmlns:a16="http://schemas.microsoft.com/office/drawing/2014/main" id="{9532AB6E-E8DC-13B4-9557-F71D3CC868CD}"/>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650466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74002-2844-84DD-27A4-460ACBD2B9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F0B5451-E228-4786-740B-130BA3A1FFF9}"/>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1AF23A7F-A92A-B034-8F35-D7B0331E1B06}"/>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ACD9841D-7196-D877-2704-A1D275294583}"/>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5030CAFC-4861-5E5B-4400-DC1FF71C14B5}"/>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433DBE2D-DD89-586A-D53E-DF79586B5B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1583228-4382-4A4C-52D5-18B565334105}"/>
              </a:ext>
            </a:extLst>
          </p:cNvPr>
          <p:cNvSpPr/>
          <p:nvPr/>
        </p:nvSpPr>
        <p:spPr>
          <a:xfrm>
            <a:off x="600082" y="1231067"/>
            <a:ext cx="7793479"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Substantial View of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Also called the “structural” view.</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What we are in our essence or nature.</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Sometimes tied to spiritual, intellectual, moral, or rational capacity.</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Often neglects our physical, bodily nature.</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Sometimes emphasizes individuals as bearing or being the image of God.</a:t>
            </a:r>
          </a:p>
        </p:txBody>
      </p:sp>
      <p:sp>
        <p:nvSpPr>
          <p:cNvPr id="17" name="TextBox 16">
            <a:extLst>
              <a:ext uri="{FF2B5EF4-FFF2-40B4-BE49-F238E27FC236}">
                <a16:creationId xmlns:a16="http://schemas.microsoft.com/office/drawing/2014/main" id="{1F01A749-94D7-40AE-43E6-B1EC5D11A03C}"/>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749893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25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C0DB0-FD20-5604-4ABF-04503691CCA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1173C07-24FF-276B-E51F-BEFF378B26C9}"/>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34ADACDD-69CA-8BE4-32B7-2073C0EC6B13}"/>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BCD7994C-C22F-2A37-1187-735645C78D3F}"/>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0918E101-B55D-B668-BC88-020494C0B4D7}"/>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F9046823-D2BA-5918-B186-51FC8733A3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DA287BC-6F8A-1971-8E8C-0069AE545AD0}"/>
              </a:ext>
            </a:extLst>
          </p:cNvPr>
          <p:cNvSpPr/>
          <p:nvPr/>
        </p:nvSpPr>
        <p:spPr>
          <a:xfrm>
            <a:off x="600082" y="1231067"/>
            <a:ext cx="7793479"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Relational View of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Emphasizes community and relationships. </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Explains the relational implications of “Let us make humans…” (Gen 1:26)</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Explains the male-female relationship in terms of unity in community.</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Could downplay the value and dignity of each individual. </a:t>
            </a:r>
          </a:p>
        </p:txBody>
      </p:sp>
      <p:sp>
        <p:nvSpPr>
          <p:cNvPr id="17" name="TextBox 16">
            <a:extLst>
              <a:ext uri="{FF2B5EF4-FFF2-40B4-BE49-F238E27FC236}">
                <a16:creationId xmlns:a16="http://schemas.microsoft.com/office/drawing/2014/main" id="{126BDF77-E41E-597E-58F8-C7B0C2461196}"/>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77684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35F7-C7AC-21A5-BA7C-F093B460744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E6BC5A9-6DD5-3C73-AAE6-C639113BDA08}"/>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A2A47F3B-3EA0-D96F-D051-EA7767811254}"/>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5E77B28E-F2A2-6CD8-0CD9-2987F1E4BFE0}"/>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89689EDA-4918-03C8-9046-39E888D1FC7C}"/>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10EB07AC-E671-F26B-B115-A22DE8B434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51240EE-6333-C116-F59E-9D5BA356C043}"/>
              </a:ext>
            </a:extLst>
          </p:cNvPr>
          <p:cNvSpPr/>
          <p:nvPr/>
        </p:nvSpPr>
        <p:spPr>
          <a:xfrm>
            <a:off x="600082" y="1231067"/>
            <a:ext cx="7793479"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Christological View of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Emphasizes Jesus Christ as </a:t>
            </a:r>
            <a:r>
              <a:rPr lang="en-US" sz="3200" i="1" dirty="0">
                <a:latin typeface="Minion Pro" panose="02040503050201020203" pitchFamily="18" charset="0"/>
                <a:ea typeface="Calibri" panose="020F0502020204030204" pitchFamily="34" charset="0"/>
              </a:rPr>
              <a:t>the </a:t>
            </a:r>
            <a:r>
              <a:rPr lang="en-US" sz="3200" dirty="0">
                <a:latin typeface="Minion Pro" panose="02040503050201020203" pitchFamily="18" charset="0"/>
                <a:ea typeface="Calibri" panose="020F0502020204030204" pitchFamily="34" charset="0"/>
              </a:rPr>
              <a:t>Image of God </a:t>
            </a:r>
            <a:r>
              <a:rPr lang="en-US" sz="3200" i="1" dirty="0">
                <a:latin typeface="Minion Pro" panose="02040503050201020203" pitchFamily="18" charset="0"/>
                <a:ea typeface="Calibri" panose="020F0502020204030204" pitchFamily="34" charset="0"/>
              </a:rPr>
              <a:t>par excellence.</a:t>
            </a:r>
            <a:endParaRPr lang="en-US" sz="3200"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Reads Gen 1:26–27 </a:t>
            </a:r>
            <a:r>
              <a:rPr lang="en-US" sz="3200" dirty="0" err="1">
                <a:latin typeface="Minion Pro" panose="02040503050201020203" pitchFamily="18" charset="0"/>
                <a:ea typeface="Calibri" panose="020F0502020204030204" pitchFamily="34" charset="0"/>
              </a:rPr>
              <a:t>christologically</a:t>
            </a:r>
            <a:r>
              <a:rPr lang="en-US" sz="3200" dirty="0">
                <a:latin typeface="Minion Pro" panose="02040503050201020203" pitchFamily="18" charset="0"/>
                <a:ea typeface="Calibri" panose="020F0502020204030204" pitchFamily="34" charset="0"/>
              </a:rPr>
              <a:t>—humans created according to the future pattern of Christ, the perfect human.</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May devalue non-redeemed humans who are not being conformed toward Christ-likeness.</a:t>
            </a:r>
          </a:p>
        </p:txBody>
      </p:sp>
      <p:sp>
        <p:nvSpPr>
          <p:cNvPr id="17" name="TextBox 16">
            <a:extLst>
              <a:ext uri="{FF2B5EF4-FFF2-40B4-BE49-F238E27FC236}">
                <a16:creationId xmlns:a16="http://schemas.microsoft.com/office/drawing/2014/main" id="{24EA12DA-332D-C7FD-3C58-971278E2C084}"/>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118520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F63E5-56F5-997B-DEA6-4FED51776EE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3EBB8E8-8760-4A56-3301-2D9244DD069C}"/>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38815477-3735-6848-6FA8-32CECFE8A0F0}"/>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C2981B90-851D-9173-C168-A76AB715C091}"/>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768B5A22-C7F0-2637-F399-3BEB383608BA}"/>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733667C7-D48B-5A52-756C-91C919FC4D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552E43C-0A82-08E4-E25E-8F85930B8D9D}"/>
              </a:ext>
            </a:extLst>
          </p:cNvPr>
          <p:cNvSpPr/>
          <p:nvPr/>
        </p:nvSpPr>
        <p:spPr>
          <a:xfrm>
            <a:off x="600082" y="1231067"/>
            <a:ext cx="7892545"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Functional View of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Accommodates the substantial, relational, and Christological views.</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Emphasizes the mission for which humans were created and blessed.</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Allows for partial, imperfect reflection of the </a:t>
            </a:r>
            <a:r>
              <a:rPr lang="en-US" sz="3200" i="1" dirty="0">
                <a:solidFill>
                  <a:schemeClr val="accent1">
                    <a:lumMod val="50000"/>
                  </a:schemeClr>
                </a:solidFill>
                <a:latin typeface="Minion Pro" panose="02040503050201020203" pitchFamily="18" charset="0"/>
                <a:ea typeface="Calibri" panose="020F0502020204030204" pitchFamily="34" charset="0"/>
              </a:rPr>
              <a:t>Imago Dei </a:t>
            </a:r>
            <a:r>
              <a:rPr lang="en-US" sz="3200" dirty="0">
                <a:solidFill>
                  <a:schemeClr val="accent1">
                    <a:lumMod val="50000"/>
                  </a:schemeClr>
                </a:solidFill>
                <a:latin typeface="Minion Pro" panose="02040503050201020203" pitchFamily="18" charset="0"/>
                <a:ea typeface="Calibri" panose="020F0502020204030204" pitchFamily="34" charset="0"/>
              </a:rPr>
              <a:t>as the mission </a:t>
            </a:r>
            <a:r>
              <a:rPr lang="en-US" sz="3200" dirty="0">
                <a:latin typeface="Minion Pro" panose="02040503050201020203" pitchFamily="18" charset="0"/>
                <a:ea typeface="Calibri" panose="020F0502020204030204" pitchFamily="34" charset="0"/>
              </a:rPr>
              <a:t>is imperfectly and partially fulfilled.</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Anticipates a complete future fulfillment.</a:t>
            </a:r>
          </a:p>
        </p:txBody>
      </p:sp>
      <p:sp>
        <p:nvSpPr>
          <p:cNvPr id="17" name="TextBox 16">
            <a:extLst>
              <a:ext uri="{FF2B5EF4-FFF2-40B4-BE49-F238E27FC236}">
                <a16:creationId xmlns:a16="http://schemas.microsoft.com/office/drawing/2014/main" id="{BA1AD9B9-7DFC-6CA9-C498-93B36149EA4E}"/>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161995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680C6-E1A6-AD42-51F1-85C633CE82B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D941D48-1608-3033-D485-9A983E412074}"/>
              </a:ext>
            </a:extLst>
          </p:cNvPr>
          <p:cNvGrpSpPr/>
          <p:nvPr/>
        </p:nvGrpSpPr>
        <p:grpSpPr>
          <a:xfrm>
            <a:off x="1431890" y="1422839"/>
            <a:ext cx="9328220" cy="3517651"/>
            <a:chOff x="1431890" y="1422839"/>
            <a:chExt cx="9328220" cy="3517651"/>
          </a:xfrm>
        </p:grpSpPr>
        <p:sp>
          <p:nvSpPr>
            <p:cNvPr id="6" name="Delay 5">
              <a:extLst>
                <a:ext uri="{FF2B5EF4-FFF2-40B4-BE49-F238E27FC236}">
                  <a16:creationId xmlns:a16="http://schemas.microsoft.com/office/drawing/2014/main" id="{4C3E1C7A-9F00-E192-D8CB-4D1876FDABA2}"/>
                </a:ext>
              </a:extLst>
            </p:cNvPr>
            <p:cNvSpPr/>
            <p:nvPr/>
          </p:nvSpPr>
          <p:spPr>
            <a:xfrm rot="16200000">
              <a:off x="4337174" y="-1482445"/>
              <a:ext cx="3517651" cy="9328220"/>
            </a:xfrm>
            <a:prstGeom prst="flowChartDelay">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F34F2FE-1A0A-3F4E-0997-995F747ED3DD}"/>
                </a:ext>
              </a:extLst>
            </p:cNvPr>
            <p:cNvSpPr/>
            <p:nvPr/>
          </p:nvSpPr>
          <p:spPr>
            <a:xfrm>
              <a:off x="1446663" y="3752228"/>
              <a:ext cx="9298674" cy="830997"/>
            </a:xfrm>
            <a:prstGeom prst="rect">
              <a:avLst/>
            </a:prstGeom>
          </p:spPr>
          <p:txBody>
            <a:bodyPr wrap="square">
              <a:spAutoFit/>
            </a:bodyPr>
            <a:lstStyle/>
            <a:p>
              <a:pPr algn="ctr"/>
              <a:r>
                <a:rPr lang="en-US" sz="4000" b="1" dirty="0">
                  <a:latin typeface="Minion Pro" panose="02040503050201020203" pitchFamily="18" charset="0"/>
                  <a:ea typeface="Calibri" panose="020F0502020204030204" pitchFamily="34" charset="0"/>
                </a:rPr>
                <a:t>Substantial </a:t>
              </a:r>
              <a:r>
                <a:rPr lang="en-US" sz="4800" b="1" dirty="0">
                  <a:latin typeface="Minion Pro" panose="02040503050201020203" pitchFamily="18" charset="0"/>
                  <a:ea typeface="Calibri" panose="020F0502020204030204" pitchFamily="34" charset="0"/>
                </a:rPr>
                <a:t>|</a:t>
              </a:r>
              <a:r>
                <a:rPr lang="en-US" sz="4000" b="1" dirty="0">
                  <a:latin typeface="Minion Pro" panose="02040503050201020203" pitchFamily="18" charset="0"/>
                  <a:ea typeface="Calibri" panose="020F0502020204030204" pitchFamily="34" charset="0"/>
                </a:rPr>
                <a:t> Christological </a:t>
              </a:r>
              <a:r>
                <a:rPr lang="en-US" sz="4800" b="1" dirty="0">
                  <a:latin typeface="Minion Pro" panose="02040503050201020203" pitchFamily="18" charset="0"/>
                  <a:ea typeface="Calibri" panose="020F0502020204030204" pitchFamily="34" charset="0"/>
                </a:rPr>
                <a:t>|</a:t>
              </a:r>
              <a:r>
                <a:rPr lang="en-US" sz="4000" b="1" dirty="0">
                  <a:latin typeface="Minion Pro" panose="02040503050201020203" pitchFamily="18" charset="0"/>
                  <a:ea typeface="Calibri" panose="020F0502020204030204" pitchFamily="34" charset="0"/>
                </a:rPr>
                <a:t> Relational</a:t>
              </a:r>
            </a:p>
          </p:txBody>
        </p:sp>
      </p:grpSp>
      <p:grpSp>
        <p:nvGrpSpPr>
          <p:cNvPr id="3" name="Group 2">
            <a:extLst>
              <a:ext uri="{FF2B5EF4-FFF2-40B4-BE49-F238E27FC236}">
                <a16:creationId xmlns:a16="http://schemas.microsoft.com/office/drawing/2014/main" id="{A28BA9EA-67D4-C58F-04A1-45FFBD0E20CD}"/>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CB615C60-AE6D-53A3-F72F-99933148AF19}"/>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5DBE3EC3-0760-8907-C8A4-85E59D66FA2A}"/>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DA20618B-BE97-2756-99DB-27254AA643FF}"/>
                </a:ext>
              </a:extLst>
            </p:cNvPr>
            <p:cNvPicPr>
              <a:picLocks noChangeAspect="1"/>
            </p:cNvPicPr>
            <p:nvPr/>
          </p:nvPicPr>
          <p:blipFill>
            <a:blip r:embed="rId5"/>
            <a:stretch>
              <a:fillRect/>
            </a:stretch>
          </p:blipFill>
          <p:spPr>
            <a:xfrm>
              <a:off x="3471863" y="1857374"/>
              <a:ext cx="5450432" cy="1943100"/>
            </a:xfrm>
            <a:prstGeom prst="rect">
              <a:avLst/>
            </a:prstGeom>
          </p:spPr>
        </p:pic>
      </p:grpSp>
      <p:sp>
        <p:nvSpPr>
          <p:cNvPr id="14" name="Rectangle 13">
            <a:extLst>
              <a:ext uri="{FF2B5EF4-FFF2-40B4-BE49-F238E27FC236}">
                <a16:creationId xmlns:a16="http://schemas.microsoft.com/office/drawing/2014/main" id="{EB0024D3-8316-470E-502B-6CA4F4464082}"/>
              </a:ext>
            </a:extLst>
          </p:cNvPr>
          <p:cNvSpPr/>
          <p:nvPr/>
        </p:nvSpPr>
        <p:spPr>
          <a:xfrm>
            <a:off x="2613612" y="1934159"/>
            <a:ext cx="6964773" cy="1631216"/>
          </a:xfrm>
          <a:prstGeom prst="rect">
            <a:avLst/>
          </a:prstGeom>
        </p:spPr>
        <p:txBody>
          <a:bodyPr wrap="square">
            <a:spAutoFit/>
          </a:bodyPr>
          <a:lstStyle/>
          <a:p>
            <a:pPr algn="ctr"/>
            <a:r>
              <a:rPr lang="en-US" sz="4000" b="1" dirty="0">
                <a:latin typeface="Minion Pro" panose="02040503050201020203" pitchFamily="18" charset="0"/>
                <a:ea typeface="Calibri" panose="020F0502020204030204" pitchFamily="34" charset="0"/>
              </a:rPr>
              <a:t>Functional View</a:t>
            </a:r>
          </a:p>
          <a:p>
            <a:pPr algn="ctr"/>
            <a:r>
              <a:rPr lang="en-US" sz="4800" b="1" cap="small" dirty="0">
                <a:latin typeface="Minion Pro" panose="02040503050201020203" pitchFamily="18" charset="0"/>
                <a:ea typeface="Calibri" panose="020F0502020204030204" pitchFamily="34" charset="0"/>
              </a:rPr>
              <a:t>The </a:t>
            </a:r>
            <a:r>
              <a:rPr lang="en-US" sz="4800" b="1" i="1" cap="small" dirty="0">
                <a:latin typeface="Minion Pro" panose="02040503050201020203" pitchFamily="18" charset="0"/>
                <a:ea typeface="Calibri" panose="020F0502020204030204" pitchFamily="34" charset="0"/>
              </a:rPr>
              <a:t>Imago Dei </a:t>
            </a:r>
            <a:r>
              <a:rPr lang="en-US" sz="4800" b="1" cap="small" dirty="0">
                <a:latin typeface="Minion Pro" panose="02040503050201020203" pitchFamily="18" charset="0"/>
                <a:ea typeface="Calibri" panose="020F0502020204030204" pitchFamily="34" charset="0"/>
              </a:rPr>
              <a:t>Mission</a:t>
            </a:r>
            <a:endParaRPr lang="en-US" sz="48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p:txBody>
      </p:sp>
      <p:sp>
        <p:nvSpPr>
          <p:cNvPr id="17" name="TextBox 16">
            <a:extLst>
              <a:ext uri="{FF2B5EF4-FFF2-40B4-BE49-F238E27FC236}">
                <a16:creationId xmlns:a16="http://schemas.microsoft.com/office/drawing/2014/main" id="{091186FB-732F-DE1D-2087-AD18A95FFFF1}"/>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409053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46451-DF56-DA75-4789-BA48B98CBE3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352F84C-F7F0-9CBD-1314-25EEAF83D174}"/>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84BA3ACD-3E3A-F332-E28F-DBDBE98AF195}"/>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A474D73C-D991-1805-8029-AEEBA23BF468}"/>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B50A87A0-E582-0005-91CB-0621BA3279BC}"/>
                </a:ext>
              </a:extLst>
            </p:cNvPr>
            <p:cNvPicPr>
              <a:picLocks noChangeAspect="1"/>
            </p:cNvPicPr>
            <p:nvPr/>
          </p:nvPicPr>
          <p:blipFill>
            <a:blip r:embed="rId5"/>
            <a:stretch>
              <a:fillRect/>
            </a:stretch>
          </p:blipFill>
          <p:spPr>
            <a:xfrm>
              <a:off x="3471863" y="1857374"/>
              <a:ext cx="5450432" cy="1943100"/>
            </a:xfrm>
            <a:prstGeom prst="rect">
              <a:avLst/>
            </a:prstGeom>
          </p:spPr>
        </p:pic>
      </p:grpSp>
      <p:sp>
        <p:nvSpPr>
          <p:cNvPr id="14" name="Rectangle 13">
            <a:extLst>
              <a:ext uri="{FF2B5EF4-FFF2-40B4-BE49-F238E27FC236}">
                <a16:creationId xmlns:a16="http://schemas.microsoft.com/office/drawing/2014/main" id="{DD7DBB43-1EB7-E462-7A9A-4AA0FCED270C}"/>
              </a:ext>
            </a:extLst>
          </p:cNvPr>
          <p:cNvSpPr/>
          <p:nvPr/>
        </p:nvSpPr>
        <p:spPr>
          <a:xfrm>
            <a:off x="2613612" y="1934159"/>
            <a:ext cx="6964773" cy="1631216"/>
          </a:xfrm>
          <a:prstGeom prst="rect">
            <a:avLst/>
          </a:prstGeom>
        </p:spPr>
        <p:txBody>
          <a:bodyPr wrap="square">
            <a:spAutoFit/>
          </a:bodyPr>
          <a:lstStyle/>
          <a:p>
            <a:pPr algn="ctr"/>
            <a:endParaRPr lang="en-US" sz="4000" b="1" dirty="0">
              <a:latin typeface="Minion Pro" panose="02040503050201020203" pitchFamily="18" charset="0"/>
              <a:ea typeface="Calibri" panose="020F0502020204030204" pitchFamily="34" charset="0"/>
            </a:endParaRPr>
          </a:p>
          <a:p>
            <a:pPr algn="ctr"/>
            <a:r>
              <a:rPr lang="en-US" sz="4800" b="1" cap="small" dirty="0">
                <a:latin typeface="Minion Pro" panose="02040503050201020203" pitchFamily="18" charset="0"/>
                <a:ea typeface="Calibri" panose="020F0502020204030204" pitchFamily="34" charset="0"/>
              </a:rPr>
              <a:t>The </a:t>
            </a:r>
            <a:r>
              <a:rPr lang="en-US" sz="4800" b="1" i="1" cap="small" dirty="0">
                <a:latin typeface="Minion Pro" panose="02040503050201020203" pitchFamily="18" charset="0"/>
                <a:ea typeface="Calibri" panose="020F0502020204030204" pitchFamily="34" charset="0"/>
              </a:rPr>
              <a:t>Imago Dei </a:t>
            </a:r>
            <a:r>
              <a:rPr lang="en-US" sz="4800" b="1" cap="small" dirty="0">
                <a:latin typeface="Minion Pro" panose="02040503050201020203" pitchFamily="18" charset="0"/>
                <a:ea typeface="Calibri" panose="020F0502020204030204" pitchFamily="34" charset="0"/>
              </a:rPr>
              <a:t>Mission</a:t>
            </a:r>
            <a:endParaRPr lang="en-US" sz="48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p:txBody>
      </p:sp>
    </p:spTree>
    <p:extLst>
      <p:ext uri="{BB962C8B-B14F-4D97-AF65-F5344CB8AC3E}">
        <p14:creationId xmlns:p14="http://schemas.microsoft.com/office/powerpoint/2010/main" val="2733297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3E328-1D02-238A-B2F5-C6670992582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991853C-48FC-D2BB-CB00-8D305DE4C5C9}"/>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1EC854CA-E818-090C-AC48-124DABB0927E}"/>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D676DEE0-83EB-7618-D013-567BAEC3C3C5}"/>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215E356E-90FF-A6F6-1134-9942F383D07A}"/>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0D73AC40-A2D6-FFB9-B56B-B353D568AE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EC61384-DCCD-05D6-7405-0746D677CE01}"/>
              </a:ext>
            </a:extLst>
          </p:cNvPr>
          <p:cNvSpPr/>
          <p:nvPr/>
        </p:nvSpPr>
        <p:spPr>
          <a:xfrm>
            <a:off x="600082" y="1231067"/>
            <a:ext cx="7892545" cy="1877437"/>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God’s original plan for humanity was the fulfillment of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a:t>
            </a:r>
          </a:p>
        </p:txBody>
      </p:sp>
      <p:sp>
        <p:nvSpPr>
          <p:cNvPr id="17" name="TextBox 16">
            <a:extLst>
              <a:ext uri="{FF2B5EF4-FFF2-40B4-BE49-F238E27FC236}">
                <a16:creationId xmlns:a16="http://schemas.microsoft.com/office/drawing/2014/main" id="{17A03D89-EEA5-270B-F9A9-CB1FDEDF1802}"/>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288133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AFF48-32DA-23D5-5493-E9E8087A84C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B1A60E5-D53C-2EA2-4896-3D77F4B2C68B}"/>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660586F3-9D0E-2126-927A-AFD96B1229BC}"/>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C0267661-1830-EEE6-81C5-D9E4C6EA5FF1}"/>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F51A689C-D004-153E-9113-F1EBB2AD52F7}"/>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38EC7D00-B047-35AC-814F-84FFF1670B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1EB636B-0728-DF19-7DC4-86AB769B30CB}"/>
              </a:ext>
            </a:extLst>
          </p:cNvPr>
          <p:cNvSpPr/>
          <p:nvPr/>
        </p:nvSpPr>
        <p:spPr>
          <a:xfrm>
            <a:off x="600082" y="1231067"/>
            <a:ext cx="7892545"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r>
              <a:rPr lang="en-US" sz="3200" dirty="0">
                <a:solidFill>
                  <a:schemeClr val="accent2">
                    <a:lumMod val="50000"/>
                  </a:schemeClr>
                </a:solidFill>
                <a:latin typeface="Minion Pro" panose="02040503050201020203" pitchFamily="18" charset="0"/>
                <a:ea typeface="Calibri" panose="020F0502020204030204" pitchFamily="34" charset="0"/>
              </a:rPr>
              <a:t>Then God said, “Let us make humans in our image, according to our likeness, and let them have dominion over the fish of the sea and over the birds of the air and over the cattle and over all the wild animals of the earth and over every creeping thing that creeps upon the earth.” 					 </a:t>
            </a:r>
          </a:p>
          <a:p>
            <a:pPr algn="r"/>
            <a:r>
              <a:rPr lang="en-US" sz="3200" dirty="0">
                <a:solidFill>
                  <a:schemeClr val="accent2">
                    <a:lumMod val="50000"/>
                  </a:schemeClr>
                </a:solidFill>
                <a:latin typeface="Minion Pro" panose="02040503050201020203" pitchFamily="18" charset="0"/>
                <a:ea typeface="Calibri" panose="020F0502020204030204" pitchFamily="34" charset="0"/>
              </a:rPr>
              <a:t>(Gen 1:26)</a:t>
            </a:r>
          </a:p>
        </p:txBody>
      </p:sp>
      <p:sp>
        <p:nvSpPr>
          <p:cNvPr id="17" name="TextBox 16">
            <a:extLst>
              <a:ext uri="{FF2B5EF4-FFF2-40B4-BE49-F238E27FC236}">
                <a16:creationId xmlns:a16="http://schemas.microsoft.com/office/drawing/2014/main" id="{01648699-3C5F-4895-2A01-6E8FB74444DF}"/>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409527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17EC0E-DDA6-8141-93ED-7C0B0ACC3EE7}"/>
              </a:ext>
            </a:extLst>
          </p:cNvPr>
          <p:cNvSpPr/>
          <p:nvPr/>
        </p:nvSpPr>
        <p:spPr>
          <a:xfrm>
            <a:off x="639834" y="673496"/>
            <a:ext cx="7152441" cy="5878532"/>
          </a:xfrm>
          <a:prstGeom prst="rect">
            <a:avLst/>
          </a:prstGeom>
        </p:spPr>
        <p:txBody>
          <a:bodyPr wrap="square">
            <a:spAutoFit/>
          </a:bodyPr>
          <a:lstStyle/>
          <a:p>
            <a:r>
              <a:rPr lang="en-US" sz="8800" b="1" cap="small" dirty="0">
                <a:latin typeface="Minion Pro" panose="02040503050201020203" pitchFamily="18" charset="0"/>
                <a:ea typeface="Calibri" panose="020F0502020204030204" pitchFamily="34" charset="0"/>
              </a:rPr>
              <a:t>“In the Image</a:t>
            </a:r>
          </a:p>
          <a:p>
            <a:r>
              <a:rPr lang="en-US" sz="8800" b="1" cap="small" dirty="0">
                <a:latin typeface="Minion Pro" panose="02040503050201020203" pitchFamily="18" charset="0"/>
                <a:ea typeface="Calibri" panose="020F0502020204030204" pitchFamily="34" charset="0"/>
              </a:rPr>
              <a:t>  of God…” </a:t>
            </a:r>
          </a:p>
          <a:p>
            <a:pPr algn="r"/>
            <a:endParaRPr lang="en-US" sz="2400" dirty="0">
              <a:latin typeface="Minion Pro" panose="02040503050201020203" pitchFamily="18" charset="0"/>
              <a:ea typeface="Calibri" panose="020F0502020204030204" pitchFamily="34" charset="0"/>
            </a:endParaRPr>
          </a:p>
          <a:p>
            <a:pPr algn="r"/>
            <a:r>
              <a:rPr lang="en-US" sz="5400" dirty="0">
                <a:latin typeface="Minion Pro" panose="02040503050201020203" pitchFamily="18" charset="0"/>
                <a:ea typeface="Calibri" panose="020F0502020204030204" pitchFamily="34" charset="0"/>
              </a:rPr>
              <a:t>The </a:t>
            </a:r>
            <a:r>
              <a:rPr lang="en-US" sz="5400" i="1" dirty="0">
                <a:latin typeface="Minion Pro" panose="02040503050201020203" pitchFamily="18" charset="0"/>
                <a:ea typeface="Calibri" panose="020F0502020204030204" pitchFamily="34" charset="0"/>
              </a:rPr>
              <a:t>Imago Dei</a:t>
            </a:r>
          </a:p>
          <a:p>
            <a:pPr algn="r"/>
            <a:r>
              <a:rPr lang="en-US" sz="5400" dirty="0">
                <a:latin typeface="Minion Pro" panose="02040503050201020203" pitchFamily="18" charset="0"/>
                <a:ea typeface="Calibri" panose="020F0502020204030204" pitchFamily="34" charset="0"/>
              </a:rPr>
              <a:t>in Biblical, Theological,</a:t>
            </a:r>
          </a:p>
          <a:p>
            <a:pPr algn="r"/>
            <a:r>
              <a:rPr lang="en-US" sz="5400" dirty="0">
                <a:latin typeface="Minion Pro" panose="02040503050201020203" pitchFamily="18" charset="0"/>
                <a:ea typeface="Calibri" panose="020F0502020204030204" pitchFamily="34" charset="0"/>
              </a:rPr>
              <a:t>and Practical Perspective</a:t>
            </a:r>
          </a:p>
        </p:txBody>
      </p:sp>
      <p:sp>
        <p:nvSpPr>
          <p:cNvPr id="8" name="TextBox 7">
            <a:extLst>
              <a:ext uri="{FF2B5EF4-FFF2-40B4-BE49-F238E27FC236}">
                <a16:creationId xmlns:a16="http://schemas.microsoft.com/office/drawing/2014/main" id="{41C33F89-BF83-1A40-9F6D-806D93623A5F}"/>
              </a:ext>
            </a:extLst>
          </p:cNvPr>
          <p:cNvSpPr txBox="1"/>
          <p:nvPr/>
        </p:nvSpPr>
        <p:spPr>
          <a:xfrm>
            <a:off x="8492627" y="5247861"/>
            <a:ext cx="3699373" cy="861774"/>
          </a:xfrm>
          <a:prstGeom prst="rect">
            <a:avLst/>
          </a:prstGeom>
          <a:noFill/>
        </p:spPr>
        <p:txBody>
          <a:bodyPr wrap="square">
            <a:spAutoFit/>
          </a:bodyPr>
          <a:lstStyle/>
          <a:p>
            <a:r>
              <a:rPr lang="en-US" sz="2800" dirty="0">
                <a:solidFill>
                  <a:srgbClr val="C37E57"/>
                </a:solidFill>
                <a:latin typeface="Minion Pro" panose="02040503050201020203" pitchFamily="18" charset="0"/>
                <a:ea typeface="Calibri" panose="020F0502020204030204" pitchFamily="34" charset="0"/>
              </a:rPr>
              <a:t>Michael J. </a:t>
            </a:r>
            <a:r>
              <a:rPr lang="en-US" sz="2800" dirty="0" err="1">
                <a:solidFill>
                  <a:srgbClr val="C37E57"/>
                </a:solidFill>
                <a:latin typeface="Minion Pro" panose="02040503050201020203" pitchFamily="18" charset="0"/>
                <a:ea typeface="Calibri" panose="020F0502020204030204" pitchFamily="34" charset="0"/>
              </a:rPr>
              <a:t>Svigel</a:t>
            </a:r>
            <a:endParaRPr lang="en-US" sz="2800" dirty="0">
              <a:solidFill>
                <a:srgbClr val="C37E57"/>
              </a:solidFill>
              <a:latin typeface="Minion Pro" panose="02040503050201020203" pitchFamily="18" charset="0"/>
              <a:ea typeface="Calibri" panose="020F0502020204030204" pitchFamily="34" charset="0"/>
            </a:endParaRPr>
          </a:p>
          <a:p>
            <a:r>
              <a:rPr lang="en-US" sz="2200" dirty="0">
                <a:solidFill>
                  <a:srgbClr val="C37E57"/>
                </a:solidFill>
                <a:latin typeface="Minion Pro" panose="02040503050201020203" pitchFamily="18" charset="0"/>
              </a:rPr>
              <a:t>Dallas Theological Seminary</a:t>
            </a:r>
            <a:endParaRPr lang="en-US" sz="2200" dirty="0">
              <a:solidFill>
                <a:srgbClr val="C37E57"/>
              </a:solidFill>
            </a:endParaRPr>
          </a:p>
        </p:txBody>
      </p:sp>
      <p:pic>
        <p:nvPicPr>
          <p:cNvPr id="2050" name="Picture 2" descr="Imago Dei">
            <a:extLst>
              <a:ext uri="{FF2B5EF4-FFF2-40B4-BE49-F238E27FC236}">
                <a16:creationId xmlns:a16="http://schemas.microsoft.com/office/drawing/2014/main" id="{E4EA7ACB-8CC7-E9B1-6FAA-BD7C27DF7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5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4A185-A6DA-FB80-8072-BA72C61AB33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FC6C31D-C059-E1BD-A276-C46811325611}"/>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717AE9F5-D1D0-5C8F-0910-A12725D23A2C}"/>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2D710AAD-6744-616A-9F96-A8B9B13C7C84}"/>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624B01A6-AF3F-DE21-ACB4-8C0A1C21EA1D}"/>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EDEE04B6-566C-1503-FE69-17720FF3DF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DC4EB2C-0EC2-8606-D2EF-B6721B53D5AB}"/>
              </a:ext>
            </a:extLst>
          </p:cNvPr>
          <p:cNvSpPr/>
          <p:nvPr/>
        </p:nvSpPr>
        <p:spPr>
          <a:xfrm>
            <a:off x="600082" y="1231067"/>
            <a:ext cx="7892545"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r>
              <a:rPr lang="en-US" sz="3200" dirty="0">
                <a:solidFill>
                  <a:schemeClr val="accent2">
                    <a:lumMod val="50000"/>
                  </a:schemeClr>
                </a:solidFill>
                <a:latin typeface="Minion Pro" panose="02040503050201020203" pitchFamily="18" charset="0"/>
                <a:ea typeface="Calibri" panose="020F0502020204030204" pitchFamily="34" charset="0"/>
              </a:rPr>
              <a:t>God blessed them, and God said to them, “Be fruitful and multiply and fill the earth and subdue it and have dominion over the fish of the sea and over the birds of the air and over every living thing that moves upon the earth.” 			</a:t>
            </a:r>
          </a:p>
          <a:p>
            <a:pPr algn="r"/>
            <a:r>
              <a:rPr lang="en-US" sz="3200" dirty="0">
                <a:solidFill>
                  <a:schemeClr val="accent2">
                    <a:lumMod val="50000"/>
                  </a:schemeClr>
                </a:solidFill>
                <a:latin typeface="Minion Pro" panose="02040503050201020203" pitchFamily="18" charset="0"/>
                <a:ea typeface="Calibri" panose="020F0502020204030204" pitchFamily="34" charset="0"/>
              </a:rPr>
              <a:t>(Gen 1:28)</a:t>
            </a:r>
          </a:p>
        </p:txBody>
      </p:sp>
      <p:sp>
        <p:nvSpPr>
          <p:cNvPr id="17" name="TextBox 16">
            <a:extLst>
              <a:ext uri="{FF2B5EF4-FFF2-40B4-BE49-F238E27FC236}">
                <a16:creationId xmlns:a16="http://schemas.microsoft.com/office/drawing/2014/main" id="{943B12AA-96F0-E7C7-9530-4B7EFB154591}"/>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122801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A402-500C-282A-E472-DEF0A0496AF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8B211DD-200B-F8EF-65C2-EE8467BDFFEC}"/>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DDADE716-2AC1-C817-ACCD-434164B331D3}"/>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AFE5251D-2F10-BE75-2FCB-888E59ACB2E6}"/>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E9A21F21-76CB-1927-AF08-450F8C3DFE6D}"/>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98BEDB2A-8CB2-27CA-631A-A44843FFF9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C07435A-5FC6-6AFE-2AB3-CC37F86F6823}"/>
              </a:ext>
            </a:extLst>
          </p:cNvPr>
          <p:cNvSpPr/>
          <p:nvPr/>
        </p:nvSpPr>
        <p:spPr>
          <a:xfrm>
            <a:off x="600082" y="1231067"/>
            <a:ext cx="7892545" cy="5663089"/>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r>
              <a:rPr lang="en-US" sz="3200" dirty="0">
                <a:solidFill>
                  <a:schemeClr val="tx1">
                    <a:lumMod val="75000"/>
                    <a:lumOff val="25000"/>
                  </a:schemeClr>
                </a:solidFill>
                <a:latin typeface="Minion Pro" panose="02040503050201020203" pitchFamily="18" charset="0"/>
                <a:ea typeface="Calibri" panose="020F0502020204030204" pitchFamily="34" charset="0"/>
              </a:rPr>
              <a:t>“As humanity fulfilled its instruction to multi-ply and fill the earth, this blessing would move forward to spill out beyond the borders of the garden of Eden to the rest of the earth as well. In so doing, they will need to subdue the land that is outside of the garden so that it becomes like the land that is within the boundaries of the garden.”</a:t>
            </a:r>
            <a:endParaRPr lang="en-US" sz="3600" dirty="0">
              <a:solidFill>
                <a:schemeClr val="tx1">
                  <a:lumMod val="75000"/>
                  <a:lumOff val="25000"/>
                </a:schemeClr>
              </a:solidFill>
              <a:latin typeface="Minion Pro" panose="02040503050201020203" pitchFamily="18" charset="0"/>
              <a:ea typeface="Calibri" panose="020F0502020204030204" pitchFamily="34" charset="0"/>
            </a:endParaRPr>
          </a:p>
          <a:p>
            <a:endParaRPr lang="en-US" sz="900" dirty="0">
              <a:solidFill>
                <a:schemeClr val="tx1">
                  <a:lumMod val="75000"/>
                  <a:lumOff val="25000"/>
                </a:schemeClr>
              </a:solidFill>
              <a:latin typeface="Minion Pro" panose="02040503050201020203" pitchFamily="18" charset="0"/>
              <a:ea typeface="Calibri" panose="020F0502020204030204" pitchFamily="34" charset="0"/>
            </a:endParaRPr>
          </a:p>
          <a:p>
            <a:r>
              <a:rPr lang="en-US" dirty="0">
                <a:solidFill>
                  <a:schemeClr val="tx1">
                    <a:lumMod val="75000"/>
                    <a:lumOff val="25000"/>
                  </a:schemeClr>
                </a:solidFill>
                <a:latin typeface="Minion Pro" panose="02040503050201020203" pitchFamily="18" charset="0"/>
                <a:ea typeface="Calibri" panose="020F0502020204030204" pitchFamily="34" charset="0"/>
              </a:rPr>
              <a:t>Paul </a:t>
            </a:r>
            <a:r>
              <a:rPr lang="en-US" dirty="0" err="1">
                <a:solidFill>
                  <a:schemeClr val="tx1">
                    <a:lumMod val="75000"/>
                    <a:lumOff val="25000"/>
                  </a:schemeClr>
                </a:solidFill>
                <a:latin typeface="Minion Pro" panose="02040503050201020203" pitchFamily="18" charset="0"/>
                <a:ea typeface="Calibri" panose="020F0502020204030204" pitchFamily="34" charset="0"/>
              </a:rPr>
              <a:t>Krüger</a:t>
            </a:r>
            <a:r>
              <a:rPr lang="en-US" dirty="0">
                <a:solidFill>
                  <a:schemeClr val="tx1">
                    <a:lumMod val="75000"/>
                    <a:lumOff val="25000"/>
                  </a:schemeClr>
                </a:solidFill>
                <a:latin typeface="Minion Pro" panose="02040503050201020203" pitchFamily="18" charset="0"/>
                <a:ea typeface="Calibri" panose="020F0502020204030204" pitchFamily="34" charset="0"/>
              </a:rPr>
              <a:t> and Matthew Haynes, “Creation Rest: Genesis 2:1–3 and the First Creation Account,” </a:t>
            </a:r>
            <a:r>
              <a:rPr lang="en-US" i="1" dirty="0">
                <a:solidFill>
                  <a:schemeClr val="tx1">
                    <a:lumMod val="75000"/>
                    <a:lumOff val="25000"/>
                  </a:schemeClr>
                </a:solidFill>
                <a:latin typeface="Minion Pro" panose="02040503050201020203" pitchFamily="18" charset="0"/>
                <a:ea typeface="Calibri" panose="020F0502020204030204" pitchFamily="34" charset="0"/>
              </a:rPr>
              <a:t>Old Testament Essays </a:t>
            </a:r>
            <a:r>
              <a:rPr lang="en-US" dirty="0">
                <a:solidFill>
                  <a:schemeClr val="tx1">
                    <a:lumMod val="75000"/>
                    <a:lumOff val="25000"/>
                  </a:schemeClr>
                </a:solidFill>
                <a:latin typeface="Minion Pro" panose="02040503050201020203" pitchFamily="18" charset="0"/>
                <a:ea typeface="Calibri" panose="020F0502020204030204" pitchFamily="34" charset="0"/>
              </a:rPr>
              <a:t>30.3 (2017): 680.</a:t>
            </a:r>
          </a:p>
        </p:txBody>
      </p:sp>
      <p:sp>
        <p:nvSpPr>
          <p:cNvPr id="17" name="TextBox 16">
            <a:extLst>
              <a:ext uri="{FF2B5EF4-FFF2-40B4-BE49-F238E27FC236}">
                <a16:creationId xmlns:a16="http://schemas.microsoft.com/office/drawing/2014/main" id="{E35145ED-BE40-78B5-50C1-C5AA52C98388}"/>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404139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8DBC47-1CE9-A871-5F88-001076517078}"/>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885539" y="2491278"/>
            <a:ext cx="292654" cy="292654"/>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7726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C3D961-A82E-73DB-BBB5-0DA893B7A452}"/>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800725" y="2406464"/>
            <a:ext cx="462282" cy="462282"/>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7536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914E0-F387-4C60-C04A-B3E6F5FC5CBC}"/>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705475" y="2311214"/>
            <a:ext cx="652782" cy="652782"/>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504283"/>
      </p:ext>
    </p:extLst>
  </p:cSld>
  <p:clrMapOvr>
    <a:masterClrMapping/>
  </p:clrMapOvr>
  <p:transition advClick="0" advTm="3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A467E1-9E76-971E-CF9B-9C4043B986EC}"/>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594536" y="2200275"/>
            <a:ext cx="874660" cy="87466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2925085"/>
      </p:ext>
    </p:extLst>
  </p:cSld>
  <p:clrMapOvr>
    <a:masterClrMapping/>
  </p:clrMapOvr>
  <p:transition advClick="0" advTm="3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BC0BA-5296-48EE-B105-D5DBC58714FD}"/>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364296" y="1970035"/>
            <a:ext cx="1335140" cy="133514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0509446"/>
      </p:ext>
    </p:extLst>
  </p:cSld>
  <p:clrMapOvr>
    <a:masterClrMapping/>
  </p:clrMapOvr>
  <p:transition advClick="0" advTm="3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79318-9235-5EAE-6C82-ED1CF6079CA3}"/>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4996182" y="1601921"/>
            <a:ext cx="2071368" cy="20713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028955"/>
      </p:ext>
    </p:extLst>
  </p:cSld>
  <p:clrMapOvr>
    <a:masterClrMapping/>
  </p:clrMapOvr>
  <p:transition advClick="0" advTm="3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9D4A1-CBB4-3CFE-1DC3-28310E0F167A}"/>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4653282" y="1259021"/>
            <a:ext cx="2757168" cy="27571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8199898"/>
      </p:ext>
    </p:extLst>
  </p:cSld>
  <p:clrMapOvr>
    <a:masterClrMapping/>
  </p:clrMapOvr>
  <p:transition advClick="0" advTm="3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1187-DB65-C6AC-26FB-1A03BA69E522}"/>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4076700" y="1036585"/>
            <a:ext cx="3810000" cy="381000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382482"/>
      </p:ext>
    </p:extLst>
  </p:cSld>
  <p:clrMapOvr>
    <a:masterClrMapping/>
  </p:clrMapOvr>
  <p:transition advClick="0" advTm="3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63A5-8D57-D67F-BA1A-2A4DE284306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056357B-1D87-354C-ACC4-24AACFCF6D01}"/>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192567C2-FF15-D3B6-C1B7-4BD9F5776B60}"/>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87796BF9-8CE2-3D7E-BCF9-E7CDD52BD29A}"/>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BC35AF9B-2234-7C53-3593-D0B176032054}"/>
                </a:ext>
              </a:extLst>
            </p:cNvPr>
            <p:cNvPicPr>
              <a:picLocks noChangeAspect="1"/>
            </p:cNvPicPr>
            <p:nvPr/>
          </p:nvPicPr>
          <p:blipFill>
            <a:blip r:embed="rId5"/>
            <a:stretch>
              <a:fillRect/>
            </a:stretch>
          </p:blipFill>
          <p:spPr>
            <a:xfrm>
              <a:off x="3471863" y="1857374"/>
              <a:ext cx="5450432" cy="1943100"/>
            </a:xfrm>
            <a:prstGeom prst="rect">
              <a:avLst/>
            </a:prstGeom>
          </p:spPr>
        </p:pic>
      </p:grpSp>
      <p:sp>
        <p:nvSpPr>
          <p:cNvPr id="14" name="Rectangle 13">
            <a:extLst>
              <a:ext uri="{FF2B5EF4-FFF2-40B4-BE49-F238E27FC236}">
                <a16:creationId xmlns:a16="http://schemas.microsoft.com/office/drawing/2014/main" id="{7AA303A4-6CAE-583E-7381-FBB40B71840E}"/>
              </a:ext>
            </a:extLst>
          </p:cNvPr>
          <p:cNvSpPr/>
          <p:nvPr/>
        </p:nvSpPr>
        <p:spPr>
          <a:xfrm>
            <a:off x="2613612" y="1934159"/>
            <a:ext cx="6964773" cy="1446550"/>
          </a:xfrm>
          <a:prstGeom prst="rect">
            <a:avLst/>
          </a:prstGeom>
        </p:spPr>
        <p:txBody>
          <a:bodyPr wrap="square">
            <a:spAutoFit/>
          </a:bodyPr>
          <a:lstStyle/>
          <a:p>
            <a:pPr algn="ctr"/>
            <a:endParaRPr lang="en-US" sz="4000" b="1" dirty="0">
              <a:latin typeface="Minion Pro" panose="02040503050201020203" pitchFamily="18" charset="0"/>
              <a:ea typeface="Calibri" panose="020F0502020204030204" pitchFamily="34" charset="0"/>
            </a:endParaRPr>
          </a:p>
          <a:p>
            <a:pPr algn="ctr"/>
            <a:r>
              <a:rPr lang="en-US" sz="4800" b="1" cap="small" dirty="0">
                <a:latin typeface="Minion Pro" panose="02040503050201020203" pitchFamily="18" charset="0"/>
                <a:ea typeface="Calibri" panose="020F0502020204030204" pitchFamily="34" charset="0"/>
              </a:rPr>
              <a:t>The </a:t>
            </a:r>
            <a:r>
              <a:rPr lang="en-US" sz="4800" b="1" i="1" cap="small" dirty="0">
                <a:latin typeface="Minion Pro" panose="02040503050201020203" pitchFamily="18" charset="0"/>
                <a:ea typeface="Calibri" panose="020F0502020204030204" pitchFamily="34" charset="0"/>
              </a:rPr>
              <a:t>Imago Dei</a:t>
            </a:r>
            <a:endParaRPr lang="en-US" sz="1200" b="1" i="1" dirty="0">
              <a:latin typeface="Minion Pro" panose="02040503050201020203" pitchFamily="18" charset="0"/>
              <a:ea typeface="Calibri" panose="020F0502020204030204" pitchFamily="34" charset="0"/>
            </a:endParaRPr>
          </a:p>
        </p:txBody>
      </p:sp>
    </p:spTree>
    <p:extLst>
      <p:ext uri="{BB962C8B-B14F-4D97-AF65-F5344CB8AC3E}">
        <p14:creationId xmlns:p14="http://schemas.microsoft.com/office/powerpoint/2010/main" val="698818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2C48D-7805-28A2-31E9-1EE090CC1C4A}"/>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3600450" y="1036583"/>
            <a:ext cx="4895850" cy="489585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0056130"/>
      </p:ext>
    </p:extLst>
  </p:cSld>
  <p:clrMapOvr>
    <a:masterClrMapping/>
  </p:clrMapOvr>
  <p:transition advClick="0" advTm="3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354F8C-CA99-19DF-8BBD-918FDE4A00CE}"/>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3341633" y="1036582"/>
            <a:ext cx="5307068" cy="53070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430582"/>
      </p:ext>
    </p:extLst>
  </p:cSld>
  <p:clrMapOvr>
    <a:masterClrMapping/>
  </p:clrMapOvr>
  <p:transition advClick="0" advTm="3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7CDF8-3A8D-B8E8-2FCC-76F95FCAA6E4}"/>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3236858" y="1036581"/>
            <a:ext cx="5573769" cy="5573769"/>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421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153E0-3D7F-568D-DA83-F9D86AAEF6F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AFEA379-F720-8B26-EFB8-04BB818AA3DA}"/>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D06214F9-AE87-8FCC-83F2-4A865B710858}"/>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22D34541-0121-EB02-E5CB-575E3910FFAB}"/>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1D2F22FF-41DD-BE0A-EE83-06AF396F1C87}"/>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2F369B28-E26F-9224-7484-60DC74C483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BD3E810-0245-B6BD-43F2-A773155E1EA4}"/>
              </a:ext>
            </a:extLst>
          </p:cNvPr>
          <p:cNvSpPr/>
          <p:nvPr/>
        </p:nvSpPr>
        <p:spPr>
          <a:xfrm>
            <a:off x="600082" y="1231067"/>
            <a:ext cx="7892545" cy="393954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God’s original plan for humanity was the fulfillment of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The Fall postponed God’s plan, but it did not cancel it . . . </a:t>
            </a:r>
            <a:r>
              <a:rPr lang="en-US" sz="3200" i="1" dirty="0">
                <a:latin typeface="Minion Pro" panose="02040503050201020203" pitchFamily="18" charset="0"/>
                <a:ea typeface="Calibri" panose="020F0502020204030204" pitchFamily="34" charset="0"/>
              </a:rPr>
              <a:t>and God has no Plan B</a:t>
            </a:r>
            <a:r>
              <a:rPr lang="en-US" sz="3200" dirty="0">
                <a:latin typeface="Minion Pro" panose="02040503050201020203" pitchFamily="18" charset="0"/>
                <a:ea typeface="Calibri" panose="020F0502020204030204" pitchFamily="34" charset="0"/>
              </a:rPr>
              <a:t>. </a:t>
            </a:r>
          </a:p>
          <a:p>
            <a:pPr marL="290513" indent="-290513">
              <a:buFont typeface="Arial" panose="020B0604020202020204" pitchFamily="34" charset="0"/>
              <a:buChar char="•"/>
            </a:pPr>
            <a:endParaRPr lang="en-US" sz="3500"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endParaRPr lang="en-US" sz="3500" dirty="0">
              <a:latin typeface="Minion Pro" panose="02040503050201020203" pitchFamily="18" charset="0"/>
              <a:ea typeface="Calibri" panose="020F0502020204030204" pitchFamily="34" charset="0"/>
            </a:endParaRPr>
          </a:p>
        </p:txBody>
      </p:sp>
      <p:sp>
        <p:nvSpPr>
          <p:cNvPr id="17" name="TextBox 16">
            <a:extLst>
              <a:ext uri="{FF2B5EF4-FFF2-40B4-BE49-F238E27FC236}">
                <a16:creationId xmlns:a16="http://schemas.microsoft.com/office/drawing/2014/main" id="{A44907A6-8689-9DC1-DE69-64863C7C5304}"/>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17073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25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F53C6D-2AAE-E5E9-B024-34204D6B2238}"/>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5859596" y="2465335"/>
            <a:ext cx="344540" cy="344540"/>
          </a:xfrm>
          <a:prstGeom prst="ellipse">
            <a:avLst/>
          </a:prstGeom>
          <a:gradFill flip="none" rotWithShape="1">
            <a:gsLst>
              <a:gs pos="0">
                <a:schemeClr val="bg1">
                  <a:lumMod val="0"/>
                  <a:lumOff val="100000"/>
                  <a:alpha val="85724"/>
                </a:schemeClr>
              </a:gs>
              <a:gs pos="100000">
                <a:schemeClr val="bg1">
                  <a:lumMod val="52000"/>
                  <a:lumOff val="48000"/>
                  <a:alpha val="54000"/>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243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7000"/>
                                        <p:tgtEl>
                                          <p:spTgt spid="12"/>
                                        </p:tgtEl>
                                        <p:attrNameLst>
                                          <p:attrName>ppt_x</p:attrName>
                                        </p:attrNameLst>
                                      </p:cBhvr>
                                      <p:tavLst>
                                        <p:tav tm="0">
                                          <p:val>
                                            <p:strVal val="ppt_x"/>
                                          </p:val>
                                        </p:tav>
                                        <p:tav tm="100000">
                                          <p:val>
                                            <p:strVal val="1+ppt_w/2"/>
                                          </p:val>
                                        </p:tav>
                                      </p:tavLst>
                                    </p:anim>
                                    <p:anim calcmode="lin" valueType="num">
                                      <p:cBhvr additive="base">
                                        <p:cTn id="7" dur="7000"/>
                                        <p:tgtEl>
                                          <p:spTgt spid="12"/>
                                        </p:tgtEl>
                                        <p:attrNameLst>
                                          <p:attrName>ppt_y</p:attrName>
                                        </p:attrNameLst>
                                      </p:cBhvr>
                                      <p:tavLst>
                                        <p:tav tm="0">
                                          <p:val>
                                            <p:strVal val="ppt_y"/>
                                          </p:val>
                                        </p:tav>
                                        <p:tav tm="100000">
                                          <p:val>
                                            <p:strVal val="0-ppt_h/2"/>
                                          </p:val>
                                        </p:tav>
                                      </p:tavLst>
                                    </p:anim>
                                    <p:set>
                                      <p:cBhvr>
                                        <p:cTn id="8" dur="1" fill="hold">
                                          <p:stCondLst>
                                            <p:cond delay="6999"/>
                                          </p:stCondLst>
                                        </p:cTn>
                                        <p:tgtEl>
                                          <p:spTgt spid="12"/>
                                        </p:tgtEl>
                                        <p:attrNameLst>
                                          <p:attrName>style.visibility</p:attrName>
                                        </p:attrNameLst>
                                      </p:cBhvr>
                                      <p:to>
                                        <p:strVal val="hidden"/>
                                      </p:to>
                                    </p:set>
                                  </p:childTnLst>
                                </p:cTn>
                              </p:par>
                              <p:par>
                                <p:cTn id="9" presetID="6" presetClass="emph" presetSubtype="0" fill="hold" grpId="1" nodeType="withEffect">
                                  <p:stCondLst>
                                    <p:cond delay="0"/>
                                  </p:stCondLst>
                                  <p:childTnLst>
                                    <p:animScale>
                                      <p:cBhvr>
                                        <p:cTn id="10" dur="7000" fill="hold"/>
                                        <p:tgtEl>
                                          <p:spTgt spid="1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8E6316-D465-97A2-CA85-D5CA8DFFCBE9}"/>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Tree>
    <p:extLst>
      <p:ext uri="{BB962C8B-B14F-4D97-AF65-F5344CB8AC3E}">
        <p14:creationId xmlns:p14="http://schemas.microsoft.com/office/powerpoint/2010/main" val="3867601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6F14-3CBC-62E3-689F-DE8C323CB29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85301AB-FC49-6F0D-201D-DC207B6E96DB}"/>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5ED57596-B7F0-E7B9-53E5-5A0803458D44}"/>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6AC5DE39-A96F-6DA3-7F79-92156455D80D}"/>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5AE53C8B-0ED5-71C6-8E2E-0F74E27C5549}"/>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060BD5AD-587B-5D4C-E171-A34C370774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C6A771A-E69B-A674-1063-87CCC941776C}"/>
              </a:ext>
            </a:extLst>
          </p:cNvPr>
          <p:cNvSpPr/>
          <p:nvPr/>
        </p:nvSpPr>
        <p:spPr>
          <a:xfrm>
            <a:off x="600082" y="1231067"/>
            <a:ext cx="7892545"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God’s original plan for humanity was the fulfillment of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The Fall postponed God’s plan, but it did not cancel it . . . </a:t>
            </a:r>
            <a:r>
              <a:rPr lang="en-US" sz="3200" i="1" dirty="0">
                <a:latin typeface="Minion Pro" panose="02040503050201020203" pitchFamily="18" charset="0"/>
                <a:ea typeface="Calibri" panose="020F0502020204030204" pitchFamily="34" charset="0"/>
              </a:rPr>
              <a:t>and God has no Plan B</a:t>
            </a:r>
            <a:r>
              <a:rPr lang="en-US" sz="3200" dirty="0">
                <a:latin typeface="Minion Pro" panose="02040503050201020203" pitchFamily="18" charset="0"/>
                <a:ea typeface="Calibri" panose="020F0502020204030204" pitchFamily="34" charset="0"/>
              </a:rPr>
              <a:t>.</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In the future, Christ will fulfill the </a:t>
            </a:r>
            <a:r>
              <a:rPr lang="en-US" sz="3200" i="1" dirty="0">
                <a:latin typeface="Minion Pro" panose="02040503050201020203" pitchFamily="18" charset="0"/>
                <a:ea typeface="Calibri" panose="020F0502020204030204" pitchFamily="34" charset="0"/>
              </a:rPr>
              <a:t>Imago Dei</a:t>
            </a:r>
            <a:r>
              <a:rPr lang="en-US" sz="3200" dirty="0">
                <a:latin typeface="Minion Pro" panose="02040503050201020203" pitchFamily="18" charset="0"/>
                <a:ea typeface="Calibri" panose="020F0502020204030204" pitchFamily="34" charset="0"/>
              </a:rPr>
              <a:t> Mission: the conformity of creation to the likeness of heaven on earth.</a:t>
            </a:r>
          </a:p>
        </p:txBody>
      </p:sp>
      <p:sp>
        <p:nvSpPr>
          <p:cNvPr id="17" name="TextBox 16">
            <a:extLst>
              <a:ext uri="{FF2B5EF4-FFF2-40B4-BE49-F238E27FC236}">
                <a16:creationId xmlns:a16="http://schemas.microsoft.com/office/drawing/2014/main" id="{4C082BBF-CB82-A938-1908-0DB0DDA5539E}"/>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709545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25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2496-912A-9BA9-527D-8C3DB0B4A9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7E20FE-9A6E-2780-D6EB-F31B59CA9D93}"/>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F0DEC9AC-E59D-BB34-6221-F0D9E76DDC9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Tree>
    <p:extLst>
      <p:ext uri="{BB962C8B-B14F-4D97-AF65-F5344CB8AC3E}">
        <p14:creationId xmlns:p14="http://schemas.microsoft.com/office/powerpoint/2010/main" val="1005267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A285-5BFC-5296-85E3-3BB9CFFBDB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AC1DF8-0714-82AE-8956-5462F581697B}"/>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8BC50C0-1817-C8FF-AE2A-F81064FAEF3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F1793C8C-2745-A1C3-C4B6-202C476DC37E}"/>
              </a:ext>
            </a:extLst>
          </p:cNvPr>
          <p:cNvSpPr/>
          <p:nvPr/>
        </p:nvSpPr>
        <p:spPr>
          <a:xfrm>
            <a:off x="5472432" y="2078171"/>
            <a:ext cx="1118868" cy="1118868"/>
          </a:xfrm>
          <a:prstGeom prst="ellipse">
            <a:avLst/>
          </a:prstGeom>
          <a:gradFill flip="none" rotWithShape="1">
            <a:gsLst>
              <a:gs pos="0">
                <a:schemeClr val="bg1">
                  <a:lumMod val="0"/>
                  <a:lumOff val="100000"/>
                  <a:alpha val="85724"/>
                </a:schemeClr>
              </a:gs>
              <a:gs pos="100000">
                <a:schemeClr val="bg1">
                  <a:lumMod val="52000"/>
                  <a:lumOff val="48000"/>
                  <a:alpha val="54000"/>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352582"/>
      </p:ext>
    </p:extLst>
  </p:cSld>
  <p:clrMapOvr>
    <a:masterClrMapping/>
  </p:clrMapOvr>
  <p:transition advClick="0" advTm="3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000" fill="hold"/>
                                        <p:tgtEl>
                                          <p:spTgt spid="12"/>
                                        </p:tgtEl>
                                        <p:attrNameLst>
                                          <p:attrName>ppt_x</p:attrName>
                                        </p:attrNameLst>
                                      </p:cBhvr>
                                      <p:tavLst>
                                        <p:tav tm="0">
                                          <p:val>
                                            <p:strVal val="1+#ppt_w/2"/>
                                          </p:val>
                                        </p:tav>
                                        <p:tav tm="100000">
                                          <p:val>
                                            <p:strVal val="#ppt_x"/>
                                          </p:val>
                                        </p:tav>
                                      </p:tavLst>
                                    </p:anim>
                                    <p:anim calcmode="lin" valueType="num">
                                      <p:cBhvr additive="base">
                                        <p:cTn id="8" dur="7000" fill="hold"/>
                                        <p:tgtEl>
                                          <p:spTgt spid="12"/>
                                        </p:tgtEl>
                                        <p:attrNameLst>
                                          <p:attrName>ppt_y</p:attrName>
                                        </p:attrNameLst>
                                      </p:cBhvr>
                                      <p:tavLst>
                                        <p:tav tm="0">
                                          <p:val>
                                            <p:strVal val="0-#ppt_h/2"/>
                                          </p:val>
                                        </p:tav>
                                        <p:tav tm="100000">
                                          <p:val>
                                            <p:strVal val="#ppt_y"/>
                                          </p:val>
                                        </p:tav>
                                      </p:tavLst>
                                    </p:anim>
                                  </p:childTnLst>
                                </p:cTn>
                              </p:par>
                              <p:par>
                                <p:cTn id="9" presetID="6" presetClass="emph" presetSubtype="0" fill="hold" grpId="0" nodeType="withEffect">
                                  <p:stCondLst>
                                    <p:cond delay="0"/>
                                  </p:stCondLst>
                                  <p:childTnLst>
                                    <p:animScale>
                                      <p:cBhvr>
                                        <p:cTn id="10" dur="7000" fill="hold"/>
                                        <p:tgtEl>
                                          <p:spTgt spid="1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A115D-D768-965E-A7A5-0DE2E3010EC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0F735D6-2D06-7AE5-2479-8EA2F25A3ACD}"/>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B067194B-48F5-F242-CFEA-F69731E861E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E68C49F4-124C-EA1B-3455-45B97B1B8053}"/>
              </a:ext>
            </a:extLst>
          </p:cNvPr>
          <p:cNvSpPr/>
          <p:nvPr/>
        </p:nvSpPr>
        <p:spPr>
          <a:xfrm>
            <a:off x="5885539" y="2491278"/>
            <a:ext cx="292654" cy="292654"/>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4653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28FBF1A-775C-865D-3776-9089319DDFF3}"/>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BEEDE174-A2DD-6E60-1DE6-107E86260D1E}"/>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CD257FC7-1037-8D3A-3C6E-91BAE8119F30}"/>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389EE2A0-0289-3695-7042-EBC5EE7272AA}"/>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5ABC3548-3E70-A597-15BF-A4D2ADC931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17EFC96-A467-D60B-E136-F570129CAF30}"/>
              </a:ext>
            </a:extLst>
          </p:cNvPr>
          <p:cNvSpPr/>
          <p:nvPr/>
        </p:nvSpPr>
        <p:spPr>
          <a:xfrm>
            <a:off x="600082" y="1231067"/>
            <a:ext cx="7793479" cy="3847207"/>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indent="15875"/>
            <a:r>
              <a:rPr lang="en-US" sz="3200" baseline="30000" dirty="0">
                <a:solidFill>
                  <a:schemeClr val="accent2">
                    <a:lumMod val="50000"/>
                  </a:schemeClr>
                </a:solidFill>
                <a:latin typeface="Minion Pro" panose="02040503050201020203" pitchFamily="18" charset="0"/>
                <a:ea typeface="Calibri" panose="020F0502020204030204" pitchFamily="34" charset="0"/>
              </a:rPr>
              <a:t>26</a:t>
            </a:r>
            <a:r>
              <a:rPr lang="en-US" sz="3200" dirty="0">
                <a:solidFill>
                  <a:schemeClr val="accent2">
                    <a:lumMod val="50000"/>
                  </a:schemeClr>
                </a:solidFill>
                <a:latin typeface="Minion Pro" panose="02040503050201020203" pitchFamily="18" charset="0"/>
                <a:ea typeface="Calibri" panose="020F0502020204030204" pitchFamily="34" charset="0"/>
              </a:rPr>
              <a:t>Then God said, “Let us make humans in our image, according to our likeness….”</a:t>
            </a:r>
          </a:p>
          <a:p>
            <a:pPr indent="468313"/>
            <a:r>
              <a:rPr lang="en-US" sz="3200" baseline="30000" dirty="0">
                <a:solidFill>
                  <a:schemeClr val="accent2">
                    <a:lumMod val="50000"/>
                  </a:schemeClr>
                </a:solidFill>
                <a:latin typeface="Minion Pro" panose="02040503050201020203" pitchFamily="18" charset="0"/>
                <a:ea typeface="Calibri" panose="020F0502020204030204" pitchFamily="34" charset="0"/>
              </a:rPr>
              <a:t>27</a:t>
            </a:r>
            <a:r>
              <a:rPr lang="en-US" sz="3200" dirty="0">
                <a:solidFill>
                  <a:schemeClr val="accent2">
                    <a:lumMod val="50000"/>
                  </a:schemeClr>
                </a:solidFill>
                <a:latin typeface="Minion Pro" panose="02040503050201020203" pitchFamily="18" charset="0"/>
                <a:ea typeface="Calibri" panose="020F0502020204030204" pitchFamily="34" charset="0"/>
              </a:rPr>
              <a:t>So God created humans in his image, in the image of God he created them; male and female he created them.</a:t>
            </a:r>
          </a:p>
          <a:p>
            <a:pPr algn="r"/>
            <a:r>
              <a:rPr lang="en-US" sz="3200" dirty="0">
                <a:solidFill>
                  <a:schemeClr val="accent2">
                    <a:lumMod val="50000"/>
                  </a:schemeClr>
                </a:solidFill>
                <a:latin typeface="Minion Pro" panose="02040503050201020203" pitchFamily="18" charset="0"/>
                <a:ea typeface="Calibri" panose="020F0502020204030204" pitchFamily="34" charset="0"/>
              </a:rPr>
              <a:t>(Gen 1:26, 27)</a:t>
            </a:r>
          </a:p>
        </p:txBody>
      </p:sp>
      <p:sp>
        <p:nvSpPr>
          <p:cNvPr id="17" name="TextBox 16">
            <a:extLst>
              <a:ext uri="{FF2B5EF4-FFF2-40B4-BE49-F238E27FC236}">
                <a16:creationId xmlns:a16="http://schemas.microsoft.com/office/drawing/2014/main" id="{AA49CDAA-631A-1613-5238-97814092EBE8}"/>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279617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25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25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E580D-6EBA-C3F2-3651-2153678D41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4FF306-7D21-A630-DF10-25D957ABA461}"/>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68B7D183-2B46-5C64-0C4A-C694842F3D51}"/>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FDBFF1CF-9629-976F-CBC6-7B4F6895DFF1}"/>
              </a:ext>
            </a:extLst>
          </p:cNvPr>
          <p:cNvSpPr/>
          <p:nvPr/>
        </p:nvSpPr>
        <p:spPr>
          <a:xfrm>
            <a:off x="5800725" y="2406464"/>
            <a:ext cx="462282" cy="462282"/>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39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9E48-F5B3-8847-E68D-D8E4722CE1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FC49AC-54C1-E74F-5EDC-724DBC21778F}"/>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4F473ADF-C5B8-BCEF-A5AE-CCC75D9C37F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9DEC2BC4-8A3E-8E46-E692-9E11B6E58CF1}"/>
              </a:ext>
            </a:extLst>
          </p:cNvPr>
          <p:cNvSpPr/>
          <p:nvPr/>
        </p:nvSpPr>
        <p:spPr>
          <a:xfrm>
            <a:off x="5705475" y="2311214"/>
            <a:ext cx="652782" cy="652782"/>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588483"/>
      </p:ext>
    </p:extLst>
  </p:cSld>
  <p:clrMapOvr>
    <a:masterClrMapping/>
  </p:clrMapOvr>
  <p:transition advClick="0" advTm="3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A18A-7840-95F0-73A4-632BD6EC31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3A21FF-DDA6-C531-393B-8D2CEB389488}"/>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2689C41F-7BD5-A378-38A3-6D4ED74632B8}"/>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2EE92289-6171-AA74-F5D9-20B9073C1D29}"/>
              </a:ext>
            </a:extLst>
          </p:cNvPr>
          <p:cNvSpPr/>
          <p:nvPr/>
        </p:nvSpPr>
        <p:spPr>
          <a:xfrm>
            <a:off x="5594536" y="2200275"/>
            <a:ext cx="874660" cy="87466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6707499"/>
      </p:ext>
    </p:extLst>
  </p:cSld>
  <p:clrMapOvr>
    <a:masterClrMapping/>
  </p:clrMapOvr>
  <p:transition advClick="0" advTm="3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DE8A-8E58-2AFD-541D-FF83E16156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D33BD9-2337-80D5-6B20-905C4840A241}"/>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3297A602-2CB7-D6F1-BC36-E51075688E9C}"/>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B5437557-99B1-AD70-8F44-715CA7F0028E}"/>
              </a:ext>
            </a:extLst>
          </p:cNvPr>
          <p:cNvSpPr/>
          <p:nvPr/>
        </p:nvSpPr>
        <p:spPr>
          <a:xfrm>
            <a:off x="5364296" y="1970035"/>
            <a:ext cx="1335140" cy="133514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693859"/>
      </p:ext>
    </p:extLst>
  </p:cSld>
  <p:clrMapOvr>
    <a:masterClrMapping/>
  </p:clrMapOvr>
  <p:transition advClick="0" advTm="3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46E7-F53A-827A-EA1F-298F718F15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7326D5-6EBC-AE76-CE42-417A934CF0D7}"/>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DF4209CB-ECE9-C371-770D-23A089F51A6A}"/>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B6AD0914-D663-B742-E4AD-EF1611038DFD}"/>
              </a:ext>
            </a:extLst>
          </p:cNvPr>
          <p:cNvSpPr/>
          <p:nvPr/>
        </p:nvSpPr>
        <p:spPr>
          <a:xfrm>
            <a:off x="4996182" y="1601921"/>
            <a:ext cx="2071368" cy="20713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6581519"/>
      </p:ext>
    </p:extLst>
  </p:cSld>
  <p:clrMapOvr>
    <a:masterClrMapping/>
  </p:clrMapOvr>
  <p:transition advClick="0" advTm="3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21185-D3F9-C35C-6A80-94BBE32B11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EEEC1A-E4F0-FA54-DE89-2297BBDA3393}"/>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66BFCA32-2633-932A-2A9F-C9390D749774}"/>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D7B01EDA-EA1E-9BE0-DB25-17217654E4C6}"/>
              </a:ext>
            </a:extLst>
          </p:cNvPr>
          <p:cNvSpPr/>
          <p:nvPr/>
        </p:nvSpPr>
        <p:spPr>
          <a:xfrm>
            <a:off x="4653282" y="1259021"/>
            <a:ext cx="2757168" cy="27571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3993870"/>
      </p:ext>
    </p:extLst>
  </p:cSld>
  <p:clrMapOvr>
    <a:masterClrMapping/>
  </p:clrMapOvr>
  <p:transition advClick="0" advTm="3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79C3-47B7-F4FE-C73D-0389120648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C72B7C-6D4D-2C6E-4BA9-1EC3F4E31784}"/>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D9E682A4-687B-3B82-D234-5C708FA3EF7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C4B6F8AB-0C77-6878-E44B-988D7EC0DFFF}"/>
              </a:ext>
            </a:extLst>
          </p:cNvPr>
          <p:cNvSpPr/>
          <p:nvPr/>
        </p:nvSpPr>
        <p:spPr>
          <a:xfrm>
            <a:off x="4076700" y="1036585"/>
            <a:ext cx="3810000" cy="381000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2221791"/>
      </p:ext>
    </p:extLst>
  </p:cSld>
  <p:clrMapOvr>
    <a:masterClrMapping/>
  </p:clrMapOvr>
  <p:transition advClick="0" advTm="3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071FC-59E6-9812-5114-1354BE4FB6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1CD684-9D7A-2C8B-22B2-72A2D0B2A0B3}"/>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92F50D35-16B1-30B8-C1F4-88630822EE22}"/>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F3439A39-6504-9DA0-61F1-87493BC988E6}"/>
              </a:ext>
            </a:extLst>
          </p:cNvPr>
          <p:cNvSpPr/>
          <p:nvPr/>
        </p:nvSpPr>
        <p:spPr>
          <a:xfrm>
            <a:off x="3600450" y="1036583"/>
            <a:ext cx="4895850" cy="489585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581659"/>
      </p:ext>
    </p:extLst>
  </p:cSld>
  <p:clrMapOvr>
    <a:masterClrMapping/>
  </p:clrMapOvr>
  <p:transition advClick="0" advTm="3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70B0-826D-4560-EF4D-D7B3CB044F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857779-EC1B-3952-8785-3B973057ECAE}"/>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0C6598BA-D650-13F1-B786-9AFCF1E9BC66}"/>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054E05CF-C767-3D05-5FD0-D32073B1B614}"/>
              </a:ext>
            </a:extLst>
          </p:cNvPr>
          <p:cNvSpPr/>
          <p:nvPr/>
        </p:nvSpPr>
        <p:spPr>
          <a:xfrm>
            <a:off x="3341633" y="1036582"/>
            <a:ext cx="5307068" cy="5307068"/>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9044614"/>
      </p:ext>
    </p:extLst>
  </p:cSld>
  <p:clrMapOvr>
    <a:masterClrMapping/>
  </p:clrMapOvr>
  <p:transition advClick="0" advTm="3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6F89E-595D-D0E1-8802-D1557582F5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D17622-1535-48F4-D3B3-C298ADD2C0DB}"/>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B4C0496C-A9D2-7580-BEA2-85E32AC51FD5}"/>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AAA0C2A-A58A-78D3-BC8E-3AC38E33D48A}"/>
              </a:ext>
            </a:extLst>
          </p:cNvPr>
          <p:cNvSpPr/>
          <p:nvPr/>
        </p:nvSpPr>
        <p:spPr>
          <a:xfrm>
            <a:off x="3236858" y="1036581"/>
            <a:ext cx="5573769" cy="5573769"/>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40094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3CBE-365A-4666-BD77-96EF0126B46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D22081D-B71B-1E0C-98F1-ECA7F7382358}"/>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9612798E-C799-B411-C3BF-165869E3CE22}"/>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44BD1CF7-7FE4-9043-2A39-7557F9FD1B49}"/>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F333D64F-40F5-0EEF-952B-D02953A6F6D2}"/>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F05B30BB-02A5-4B6D-51C6-DC60AD9E05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D9A5716-8646-4277-44A7-DFC9F0A82B28}"/>
              </a:ext>
            </a:extLst>
          </p:cNvPr>
          <p:cNvSpPr/>
          <p:nvPr/>
        </p:nvSpPr>
        <p:spPr>
          <a:xfrm>
            <a:off x="600082" y="1231067"/>
            <a:ext cx="7793479"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indent="15875"/>
            <a:r>
              <a:rPr lang="en-US" sz="3200" baseline="30000" dirty="0">
                <a:solidFill>
                  <a:schemeClr val="accent2">
                    <a:lumMod val="50000"/>
                  </a:schemeClr>
                </a:solidFill>
                <a:latin typeface="Minion Pro" panose="02040503050201020203" pitchFamily="18" charset="0"/>
                <a:ea typeface="Calibri" panose="020F0502020204030204" pitchFamily="34" charset="0"/>
              </a:rPr>
              <a:t>1</a:t>
            </a:r>
            <a:r>
              <a:rPr lang="en-US" sz="3200" dirty="0">
                <a:solidFill>
                  <a:schemeClr val="accent2">
                    <a:lumMod val="50000"/>
                  </a:schemeClr>
                </a:solidFill>
                <a:latin typeface="Minion Pro" panose="02040503050201020203" pitchFamily="18" charset="0"/>
                <a:ea typeface="Calibri" panose="020F0502020204030204" pitchFamily="34" charset="0"/>
              </a:rPr>
              <a:t>…When God created humans, he made them in the likeness of God. </a:t>
            </a:r>
            <a:r>
              <a:rPr lang="en-US" sz="3200" baseline="30000" dirty="0">
                <a:solidFill>
                  <a:schemeClr val="accent2">
                    <a:lumMod val="50000"/>
                  </a:schemeClr>
                </a:solidFill>
                <a:latin typeface="Minion Pro" panose="02040503050201020203" pitchFamily="18" charset="0"/>
                <a:ea typeface="Calibri" panose="020F0502020204030204" pitchFamily="34" charset="0"/>
              </a:rPr>
              <a:t>2</a:t>
            </a:r>
            <a:r>
              <a:rPr lang="en-US" sz="3200" dirty="0">
                <a:solidFill>
                  <a:schemeClr val="accent2">
                    <a:lumMod val="50000"/>
                  </a:schemeClr>
                </a:solidFill>
                <a:latin typeface="Minion Pro" panose="02040503050201020203" pitchFamily="18" charset="0"/>
                <a:ea typeface="Calibri" panose="020F0502020204030204" pitchFamily="34" charset="0"/>
              </a:rPr>
              <a:t>Male and female he created them…. </a:t>
            </a:r>
            <a:r>
              <a:rPr lang="en-US" sz="3200" baseline="30000" dirty="0">
                <a:solidFill>
                  <a:schemeClr val="accent2">
                    <a:lumMod val="50000"/>
                  </a:schemeClr>
                </a:solidFill>
                <a:latin typeface="Minion Pro" panose="02040503050201020203" pitchFamily="18" charset="0"/>
                <a:ea typeface="Calibri" panose="020F0502020204030204" pitchFamily="34" charset="0"/>
              </a:rPr>
              <a:t>3</a:t>
            </a:r>
            <a:r>
              <a:rPr lang="en-US" sz="3200" dirty="0">
                <a:solidFill>
                  <a:schemeClr val="accent2">
                    <a:lumMod val="50000"/>
                  </a:schemeClr>
                </a:solidFill>
                <a:latin typeface="Minion Pro" panose="02040503050201020203" pitchFamily="18" charset="0"/>
                <a:ea typeface="Calibri" panose="020F0502020204030204" pitchFamily="34" charset="0"/>
              </a:rPr>
              <a:t>When Adam had lived one hundred thirty years, he became the father of a son in his likeness, according to his image, and named him Seth.</a:t>
            </a:r>
          </a:p>
          <a:p>
            <a:pPr algn="r"/>
            <a:r>
              <a:rPr lang="en-US" sz="3200" dirty="0">
                <a:solidFill>
                  <a:schemeClr val="accent2">
                    <a:lumMod val="50000"/>
                  </a:schemeClr>
                </a:solidFill>
                <a:latin typeface="Minion Pro" panose="02040503050201020203" pitchFamily="18" charset="0"/>
                <a:ea typeface="Calibri" panose="020F0502020204030204" pitchFamily="34" charset="0"/>
              </a:rPr>
              <a:t>(Gen 5:1–3)</a:t>
            </a:r>
          </a:p>
        </p:txBody>
      </p:sp>
      <p:sp>
        <p:nvSpPr>
          <p:cNvPr id="17" name="TextBox 16">
            <a:extLst>
              <a:ext uri="{FF2B5EF4-FFF2-40B4-BE49-F238E27FC236}">
                <a16:creationId xmlns:a16="http://schemas.microsoft.com/office/drawing/2014/main" id="{0EE1F530-C049-FD9B-E8A3-3308E7C2B97A}"/>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784530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934A-93C1-85E8-8885-4B5CA33F11D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8502184-5BF4-4687-5F2A-AA01C259CFDE}"/>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B5665EDD-5EAD-CD86-6575-859540F08947}"/>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8CD63CE9-7D4A-64EB-B9B8-DA394E219CA2}"/>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0D497FA1-4E39-4BC0-1AB9-F2DAAB107431}"/>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DA1A8BE6-4447-878F-025E-2E4A4E7195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BDA29FF-D39E-1DFB-3115-900F66FF9BE2}"/>
              </a:ext>
            </a:extLst>
          </p:cNvPr>
          <p:cNvSpPr/>
          <p:nvPr/>
        </p:nvSpPr>
        <p:spPr>
          <a:xfrm>
            <a:off x="600082" y="1231067"/>
            <a:ext cx="7892545" cy="532453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God’s original plan for humanity was the fulfillment of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The Fall postponed God’s plan, but it did not cancel it . . . </a:t>
            </a:r>
            <a:r>
              <a:rPr lang="en-US" sz="3200" i="1" dirty="0">
                <a:latin typeface="Minion Pro" panose="02040503050201020203" pitchFamily="18" charset="0"/>
                <a:ea typeface="Calibri" panose="020F0502020204030204" pitchFamily="34" charset="0"/>
              </a:rPr>
              <a:t>and God has no Plan B</a:t>
            </a:r>
            <a:r>
              <a:rPr lang="en-US" sz="3200" dirty="0">
                <a:latin typeface="Minion Pro" panose="02040503050201020203" pitchFamily="18" charset="0"/>
                <a:ea typeface="Calibri" panose="020F0502020204030204" pitchFamily="34" charset="0"/>
              </a:rPr>
              <a:t>.</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In the future, Christ will fulfill the </a:t>
            </a:r>
            <a:r>
              <a:rPr lang="en-US" sz="3200" i="1" dirty="0">
                <a:latin typeface="Minion Pro" panose="02040503050201020203" pitchFamily="18" charset="0"/>
                <a:ea typeface="Calibri" panose="020F0502020204030204" pitchFamily="34" charset="0"/>
              </a:rPr>
              <a:t>Imago Dei</a:t>
            </a:r>
            <a:r>
              <a:rPr lang="en-US" sz="3200" dirty="0">
                <a:latin typeface="Minion Pro" panose="02040503050201020203" pitchFamily="18" charset="0"/>
                <a:ea typeface="Calibri" panose="020F0502020204030204" pitchFamily="34" charset="0"/>
              </a:rPr>
              <a:t> Mission: the conformity of creation to the likeness of heaven on earth.</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This full realization of the Kingdom of God can be partially fulfilled today.</a:t>
            </a:r>
          </a:p>
        </p:txBody>
      </p:sp>
      <p:sp>
        <p:nvSpPr>
          <p:cNvPr id="17" name="TextBox 16">
            <a:extLst>
              <a:ext uri="{FF2B5EF4-FFF2-40B4-BE49-F238E27FC236}">
                <a16:creationId xmlns:a16="http://schemas.microsoft.com/office/drawing/2014/main" id="{752371E8-76C8-31D0-A3B8-8ED0041C3C5F}"/>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622375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Effect transition="in" filter="fade">
                                      <p:cBhvr>
                                        <p:cTn id="7"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AA65-DF7C-3382-1657-5F8BF5EFF7D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668F0F0-ABAC-F488-DC02-F27E12A35185}"/>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6BFA4F30-0811-0D1C-BC4B-09DA4D2D0B29}"/>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AE48B8EE-C9D2-EA26-3E7E-9AAC414BBFB5}"/>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5311B71B-BCAB-389F-A991-36C2428D3F5C}"/>
                </a:ext>
              </a:extLst>
            </p:cNvPr>
            <p:cNvPicPr>
              <a:picLocks noChangeAspect="1"/>
            </p:cNvPicPr>
            <p:nvPr/>
          </p:nvPicPr>
          <p:blipFill>
            <a:blip r:embed="rId5"/>
            <a:stretch>
              <a:fillRect/>
            </a:stretch>
          </p:blipFill>
          <p:spPr>
            <a:xfrm>
              <a:off x="3471863" y="1857374"/>
              <a:ext cx="5450432" cy="1943100"/>
            </a:xfrm>
            <a:prstGeom prst="rect">
              <a:avLst/>
            </a:prstGeom>
          </p:spPr>
        </p:pic>
      </p:grpSp>
      <p:sp>
        <p:nvSpPr>
          <p:cNvPr id="14" name="Rectangle 13">
            <a:extLst>
              <a:ext uri="{FF2B5EF4-FFF2-40B4-BE49-F238E27FC236}">
                <a16:creationId xmlns:a16="http://schemas.microsoft.com/office/drawing/2014/main" id="{0611EE28-31CD-876D-9844-34A2F20E052B}"/>
              </a:ext>
            </a:extLst>
          </p:cNvPr>
          <p:cNvSpPr/>
          <p:nvPr/>
        </p:nvSpPr>
        <p:spPr>
          <a:xfrm>
            <a:off x="2613612" y="1934159"/>
            <a:ext cx="6964773" cy="1631216"/>
          </a:xfrm>
          <a:prstGeom prst="rect">
            <a:avLst/>
          </a:prstGeom>
        </p:spPr>
        <p:txBody>
          <a:bodyPr wrap="square">
            <a:spAutoFit/>
          </a:bodyPr>
          <a:lstStyle/>
          <a:p>
            <a:pPr algn="ctr"/>
            <a:endParaRPr lang="en-US" sz="4000" b="1" dirty="0">
              <a:latin typeface="Minion Pro" panose="02040503050201020203" pitchFamily="18" charset="0"/>
              <a:ea typeface="Calibri" panose="020F0502020204030204" pitchFamily="34" charset="0"/>
            </a:endParaRPr>
          </a:p>
          <a:p>
            <a:pPr algn="ctr"/>
            <a:r>
              <a:rPr lang="en-US" sz="4800" b="1" cap="small" dirty="0">
                <a:latin typeface="Minion Pro" panose="02040503050201020203" pitchFamily="18" charset="0"/>
                <a:ea typeface="Calibri" panose="020F0502020204030204" pitchFamily="34" charset="0"/>
              </a:rPr>
              <a:t>The Kingdom of God</a:t>
            </a:r>
            <a:endParaRPr lang="en-US" sz="48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p:txBody>
      </p:sp>
    </p:spTree>
    <p:extLst>
      <p:ext uri="{BB962C8B-B14F-4D97-AF65-F5344CB8AC3E}">
        <p14:creationId xmlns:p14="http://schemas.microsoft.com/office/powerpoint/2010/main" val="2272974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09FE3-FD21-00ED-413E-A7BF570A701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D0AD9A4-FCAB-4C24-5948-963D13E2C231}"/>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81C7AD18-346C-FBAD-81C7-DDDD3098A86A}"/>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6BCBE9F5-54D7-3D17-51F3-4409ED78321D}"/>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74E631EF-A11C-87B4-C7D4-985482FF9E92}"/>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0B5D394B-8398-9F5B-3970-486E9AC131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1FE6CC-E51B-4823-8AC4-057AAD4CD774}"/>
              </a:ext>
            </a:extLst>
          </p:cNvPr>
          <p:cNvSpPr/>
          <p:nvPr/>
        </p:nvSpPr>
        <p:spPr>
          <a:xfrm>
            <a:off x="600082" y="1231067"/>
            <a:ext cx="7892545" cy="3847207"/>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Kingdom of God?</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r>
              <a:rPr lang="en-US" sz="3200" dirty="0">
                <a:solidFill>
                  <a:schemeClr val="accent2">
                    <a:lumMod val="50000"/>
                  </a:schemeClr>
                </a:solidFill>
                <a:latin typeface="Minion Pro" panose="02040503050201020203" pitchFamily="18" charset="0"/>
                <a:ea typeface="Calibri" panose="020F0502020204030204" pitchFamily="34" charset="0"/>
              </a:rPr>
              <a:t>“Our Father, who is in heaven,</a:t>
            </a:r>
          </a:p>
          <a:p>
            <a:r>
              <a:rPr lang="en-US" sz="3200" dirty="0">
                <a:solidFill>
                  <a:schemeClr val="accent2">
                    <a:lumMod val="50000"/>
                  </a:schemeClr>
                </a:solidFill>
                <a:latin typeface="Minion Pro" panose="02040503050201020203" pitchFamily="18" charset="0"/>
                <a:ea typeface="Calibri" panose="020F0502020204030204" pitchFamily="34" charset="0"/>
              </a:rPr>
              <a:t>Hallowed be Your name.</a:t>
            </a:r>
          </a:p>
          <a:p>
            <a:r>
              <a:rPr lang="en-US" sz="3200" dirty="0">
                <a:solidFill>
                  <a:schemeClr val="accent2">
                    <a:lumMod val="50000"/>
                  </a:schemeClr>
                </a:solidFill>
                <a:latin typeface="Minion Pro" panose="02040503050201020203" pitchFamily="18" charset="0"/>
                <a:ea typeface="Calibri" panose="020F0502020204030204" pitchFamily="34" charset="0"/>
              </a:rPr>
              <a:t>Your kingdom come.</a:t>
            </a:r>
          </a:p>
          <a:p>
            <a:r>
              <a:rPr lang="en-US" sz="3200" dirty="0">
                <a:solidFill>
                  <a:schemeClr val="accent2">
                    <a:lumMod val="50000"/>
                  </a:schemeClr>
                </a:solidFill>
                <a:latin typeface="Minion Pro" panose="02040503050201020203" pitchFamily="18" charset="0"/>
                <a:ea typeface="Calibri" panose="020F0502020204030204" pitchFamily="34" charset="0"/>
              </a:rPr>
              <a:t>Your will be done,</a:t>
            </a:r>
          </a:p>
          <a:p>
            <a:r>
              <a:rPr lang="en-US" sz="3200" dirty="0">
                <a:solidFill>
                  <a:schemeClr val="accent2">
                    <a:lumMod val="50000"/>
                  </a:schemeClr>
                </a:solidFill>
                <a:latin typeface="Minion Pro" panose="02040503050201020203" pitchFamily="18" charset="0"/>
                <a:ea typeface="Calibri" panose="020F0502020204030204" pitchFamily="34" charset="0"/>
              </a:rPr>
              <a:t>On earth as it is in heaven.”</a:t>
            </a:r>
          </a:p>
          <a:p>
            <a:pPr algn="r"/>
            <a:r>
              <a:rPr lang="en-US" sz="3200" dirty="0">
                <a:solidFill>
                  <a:schemeClr val="accent2">
                    <a:lumMod val="50000"/>
                  </a:schemeClr>
                </a:solidFill>
                <a:latin typeface="Minion Pro" panose="02040503050201020203" pitchFamily="18" charset="0"/>
                <a:ea typeface="Calibri" panose="020F0502020204030204" pitchFamily="34" charset="0"/>
              </a:rPr>
              <a:t>(Matthew 6:10)</a:t>
            </a:r>
          </a:p>
        </p:txBody>
      </p:sp>
      <p:sp>
        <p:nvSpPr>
          <p:cNvPr id="17" name="TextBox 16">
            <a:extLst>
              <a:ext uri="{FF2B5EF4-FFF2-40B4-BE49-F238E27FC236}">
                <a16:creationId xmlns:a16="http://schemas.microsoft.com/office/drawing/2014/main" id="{A452A34E-606C-7C7F-60D6-B518D0290656}"/>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151382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25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250"/>
                                        <p:tgtEl>
                                          <p:spTgt spid="1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250"/>
                                        <p:tgtEl>
                                          <p:spTgt spid="1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fade">
                                      <p:cBhvr>
                                        <p:cTn id="19" dur="250"/>
                                        <p:tgtEl>
                                          <p:spTgt spid="1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fade">
                                      <p:cBhvr>
                                        <p:cTn id="22" dur="25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74F5-455B-16BD-36A0-4BCF58FBC83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9061203-C917-355B-5E51-A0EEE50F3CB7}"/>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133FD3BD-C98B-9CF2-4010-5AA433343915}"/>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8CB448C8-3618-D602-CFAB-15CB527498CF}"/>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06B55003-D731-A7AE-AA31-6024E7F33812}"/>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50CF8B24-2245-F90E-C0F6-D9C6F620C5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89A80FF-9AAE-59E8-A08E-F11F43F218BD}"/>
              </a:ext>
            </a:extLst>
          </p:cNvPr>
          <p:cNvSpPr/>
          <p:nvPr/>
        </p:nvSpPr>
        <p:spPr>
          <a:xfrm>
            <a:off x="600082" y="1231067"/>
            <a:ext cx="7892545" cy="4585871"/>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Kingdom of God?</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algn="ctr"/>
            <a:r>
              <a:rPr lang="en-US" sz="4000" dirty="0">
                <a:latin typeface="Minion Pro" panose="02040503050201020203" pitchFamily="18" charset="0"/>
                <a:ea typeface="Calibri" panose="020F0502020204030204" pitchFamily="34" charset="0"/>
              </a:rPr>
              <a:t>God’s Kingdom</a:t>
            </a:r>
          </a:p>
          <a:p>
            <a:pPr algn="ctr"/>
            <a:r>
              <a:rPr lang="en-US" sz="4000" b="1" dirty="0">
                <a:latin typeface="Minion Pro" panose="02040503050201020203" pitchFamily="18" charset="0"/>
                <a:ea typeface="Calibri" panose="020F0502020204030204" pitchFamily="34" charset="0"/>
              </a:rPr>
              <a:t>=</a:t>
            </a:r>
          </a:p>
          <a:p>
            <a:pPr algn="ctr"/>
            <a:r>
              <a:rPr lang="en-US" sz="4000" dirty="0">
                <a:latin typeface="Minion Pro" panose="02040503050201020203" pitchFamily="18" charset="0"/>
                <a:ea typeface="Calibri" panose="020F0502020204030204" pitchFamily="34" charset="0"/>
              </a:rPr>
              <a:t>God’s will be being done,</a:t>
            </a:r>
          </a:p>
          <a:p>
            <a:pPr algn="ctr"/>
            <a:r>
              <a:rPr lang="en-US" sz="4000" dirty="0">
                <a:latin typeface="Minion Pro" panose="02040503050201020203" pitchFamily="18" charset="0"/>
                <a:ea typeface="Calibri" panose="020F0502020204030204" pitchFamily="34" charset="0"/>
              </a:rPr>
              <a:t>on earth as it is in heaven</a:t>
            </a:r>
          </a:p>
          <a:p>
            <a:pPr algn="ctr"/>
            <a:r>
              <a:rPr lang="en-US" sz="4000" dirty="0">
                <a:latin typeface="Minion Pro" panose="02040503050201020203" pitchFamily="18" charset="0"/>
                <a:ea typeface="Calibri" panose="020F0502020204030204" pitchFamily="34" charset="0"/>
              </a:rPr>
              <a:t>=</a:t>
            </a:r>
          </a:p>
          <a:p>
            <a:pPr algn="ctr"/>
            <a:r>
              <a:rPr lang="en-US" sz="4000" dirty="0">
                <a:latin typeface="Minion Pro" panose="02040503050201020203" pitchFamily="18" charset="0"/>
                <a:ea typeface="Calibri" panose="020F0502020204030204" pitchFamily="34" charset="0"/>
              </a:rPr>
              <a:t>Fulfilling the </a:t>
            </a:r>
            <a:r>
              <a:rPr lang="en-US" sz="4000" i="1" dirty="0">
                <a:latin typeface="Minion Pro" panose="02040503050201020203" pitchFamily="18" charset="0"/>
                <a:ea typeface="Calibri" panose="020F0502020204030204" pitchFamily="34" charset="0"/>
              </a:rPr>
              <a:t>Imago Dei </a:t>
            </a:r>
            <a:r>
              <a:rPr lang="en-US" sz="4000" dirty="0">
                <a:latin typeface="Minion Pro" panose="02040503050201020203" pitchFamily="18" charset="0"/>
                <a:ea typeface="Calibri" panose="020F0502020204030204" pitchFamily="34" charset="0"/>
              </a:rPr>
              <a:t>Mission</a:t>
            </a:r>
          </a:p>
        </p:txBody>
      </p:sp>
      <p:sp>
        <p:nvSpPr>
          <p:cNvPr id="17" name="TextBox 16">
            <a:extLst>
              <a:ext uri="{FF2B5EF4-FFF2-40B4-BE49-F238E27FC236}">
                <a16:creationId xmlns:a16="http://schemas.microsoft.com/office/drawing/2014/main" id="{B8D68273-0959-D538-684F-2FD2F647665E}"/>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140450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250"/>
                                        <p:tgtEl>
                                          <p:spTgt spid="1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fade">
                                      <p:cBhvr>
                                        <p:cTn id="25" dur="250"/>
                                        <p:tgtEl>
                                          <p:spTgt spid="1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fade">
                                      <p:cBhvr>
                                        <p:cTn id="30" dur="25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15AC-C98D-04C5-37F1-8D2C3821509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AB23BAF-65F2-9729-41F8-E83ED41171D8}"/>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BC84C974-2F11-03A9-2869-383D47132AC1}"/>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FE7A1CC5-5808-7589-CC80-636FD319A6D7}"/>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CD238E60-4C80-5521-F8C9-6336F77EB32F}"/>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905EABDD-05C8-D08C-0578-21F5EB475D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13DC395-855E-39F4-FEEF-114C2DD66EDF}"/>
              </a:ext>
            </a:extLst>
          </p:cNvPr>
          <p:cNvSpPr/>
          <p:nvPr/>
        </p:nvSpPr>
        <p:spPr>
          <a:xfrm>
            <a:off x="600082" y="1231067"/>
            <a:ext cx="7892545"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Kingdom of God?</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Presently </a:t>
            </a:r>
            <a:r>
              <a:rPr lang="en-US" sz="3200" dirty="0">
                <a:latin typeface="Minion Pro" panose="02040503050201020203" pitchFamily="18" charset="0"/>
                <a:ea typeface="Calibri" panose="020F0502020204030204" pitchFamily="34" charset="0"/>
              </a:rPr>
              <a:t>realized spiritually in the heavenly realm</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Progressively </a:t>
            </a:r>
            <a:r>
              <a:rPr lang="en-US" sz="3200" dirty="0">
                <a:latin typeface="Minion Pro" panose="02040503050201020203" pitchFamily="18" charset="0"/>
                <a:ea typeface="Calibri" panose="020F0502020204030204" pitchFamily="34" charset="0"/>
              </a:rPr>
              <a:t>realized when Christ returns and begins transforming this world</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Perfectly </a:t>
            </a:r>
            <a:r>
              <a:rPr lang="en-US" sz="3200" dirty="0">
                <a:latin typeface="Minion Pro" panose="02040503050201020203" pitchFamily="18" charset="0"/>
                <a:ea typeface="Calibri" panose="020F0502020204030204" pitchFamily="34" charset="0"/>
              </a:rPr>
              <a:t>realized when the whole creation is delivered from bondage </a:t>
            </a:r>
          </a:p>
          <a:p>
            <a:pPr marL="290513" indent="-290513">
              <a:buFont typeface="Arial" panose="020B0604020202020204" pitchFamily="34" charset="0"/>
              <a:buChar char="•"/>
            </a:pPr>
            <a:r>
              <a:rPr lang="en-US" sz="3200" b="1" dirty="0">
                <a:latin typeface="Minion Pro" panose="02040503050201020203" pitchFamily="18" charset="0"/>
                <a:ea typeface="Calibri" panose="020F0502020204030204" pitchFamily="34" charset="0"/>
              </a:rPr>
              <a:t>Partially </a:t>
            </a:r>
            <a:r>
              <a:rPr lang="en-US" sz="3200" dirty="0">
                <a:latin typeface="Minion Pro" panose="02040503050201020203" pitchFamily="18" charset="0"/>
                <a:ea typeface="Calibri" panose="020F0502020204030204" pitchFamily="34" charset="0"/>
              </a:rPr>
              <a:t>realized when individuals, communities, nations conform to God’s will</a:t>
            </a:r>
          </a:p>
        </p:txBody>
      </p:sp>
      <p:sp>
        <p:nvSpPr>
          <p:cNvPr id="17" name="TextBox 16">
            <a:extLst>
              <a:ext uri="{FF2B5EF4-FFF2-40B4-BE49-F238E27FC236}">
                <a16:creationId xmlns:a16="http://schemas.microsoft.com/office/drawing/2014/main" id="{B2E06A59-EAD7-2DC2-7F61-86135961AB5F}"/>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145234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5A2E82-899F-257E-6C81-66E9CC71E5D3}"/>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9700052" y="-610423"/>
            <a:ext cx="2751100" cy="2751100"/>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inion Pro" panose="02040503050201020203" pitchFamily="18" charset="0"/>
              </a:rPr>
              <a:t>PARADISE</a:t>
            </a:r>
          </a:p>
        </p:txBody>
      </p:sp>
      <p:sp>
        <p:nvSpPr>
          <p:cNvPr id="5" name="TextBox 4">
            <a:extLst>
              <a:ext uri="{FF2B5EF4-FFF2-40B4-BE49-F238E27FC236}">
                <a16:creationId xmlns:a16="http://schemas.microsoft.com/office/drawing/2014/main" id="{A3DBF569-BDC4-49E5-FC61-C817CD36C023}"/>
              </a:ext>
            </a:extLst>
          </p:cNvPr>
          <p:cNvSpPr txBox="1"/>
          <p:nvPr/>
        </p:nvSpPr>
        <p:spPr>
          <a:xfrm>
            <a:off x="4829362" y="5070618"/>
            <a:ext cx="2514600" cy="1200329"/>
          </a:xfrm>
          <a:prstGeom prst="rect">
            <a:avLst/>
          </a:prstGeom>
          <a:noFill/>
        </p:spPr>
        <p:txBody>
          <a:bodyPr wrap="square">
            <a:spAutoFit/>
          </a:bodyPr>
          <a:lstStyle/>
          <a:p>
            <a:pPr algn="ctr"/>
            <a:r>
              <a:rPr lang="en-US" sz="3600" dirty="0">
                <a:solidFill>
                  <a:schemeClr val="bg1"/>
                </a:solidFill>
                <a:latin typeface="Minion Pro" panose="02040503050201020203" pitchFamily="18" charset="0"/>
                <a:ea typeface="Calibri" panose="020F0502020204030204" pitchFamily="34" charset="0"/>
              </a:rPr>
              <a:t>THIS OLD CREATION</a:t>
            </a:r>
            <a:endParaRPr lang="en-US" sz="3600" dirty="0">
              <a:solidFill>
                <a:schemeClr val="bg1"/>
              </a:solidFill>
              <a:latin typeface="Minion Pro" panose="02040503050201020203" pitchFamily="18" charset="0"/>
            </a:endParaRPr>
          </a:p>
        </p:txBody>
      </p:sp>
      <p:sp>
        <p:nvSpPr>
          <p:cNvPr id="11" name="TextBox 10">
            <a:extLst>
              <a:ext uri="{FF2B5EF4-FFF2-40B4-BE49-F238E27FC236}">
                <a16:creationId xmlns:a16="http://schemas.microsoft.com/office/drawing/2014/main" id="{E9414BFD-DAB9-04B4-B14A-BF759C429C38}"/>
              </a:ext>
            </a:extLst>
          </p:cNvPr>
          <p:cNvSpPr txBox="1"/>
          <p:nvPr/>
        </p:nvSpPr>
        <p:spPr>
          <a:xfrm>
            <a:off x="404683" y="1331724"/>
            <a:ext cx="2514599" cy="3416320"/>
          </a:xfrm>
          <a:prstGeom prst="rect">
            <a:avLst/>
          </a:prstGeom>
          <a:noFill/>
        </p:spPr>
        <p:txBody>
          <a:bodyPr wrap="square">
            <a:spAutoFit/>
          </a:bodyPr>
          <a:lstStyle/>
          <a:p>
            <a:r>
              <a:rPr lang="en-US" sz="3600" b="1" i="1" dirty="0">
                <a:solidFill>
                  <a:srgbClr val="DF975D"/>
                </a:solidFill>
                <a:latin typeface="Minion Pro" panose="02040503050201020203" pitchFamily="18" charset="0"/>
                <a:ea typeface="Calibri" panose="020F0502020204030204" pitchFamily="34" charset="0"/>
              </a:rPr>
              <a:t>Presently</a:t>
            </a:r>
            <a:r>
              <a:rPr lang="en-US" sz="3600" dirty="0">
                <a:solidFill>
                  <a:srgbClr val="DF975D"/>
                </a:solidFill>
                <a:latin typeface="Minion Pro" panose="02040503050201020203" pitchFamily="18" charset="0"/>
                <a:ea typeface="Calibri" panose="020F0502020204030204" pitchFamily="34" charset="0"/>
              </a:rPr>
              <a:t> realized spiritually in the heavenly realm—Paradise.</a:t>
            </a:r>
          </a:p>
        </p:txBody>
      </p:sp>
    </p:spTree>
    <p:extLst>
      <p:ext uri="{BB962C8B-B14F-4D97-AF65-F5344CB8AC3E}">
        <p14:creationId xmlns:p14="http://schemas.microsoft.com/office/powerpoint/2010/main" val="4025645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A6E6C7-6EAC-21F5-62B2-50E30C5A55F5}"/>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2" name="Oval 11">
            <a:extLst>
              <a:ext uri="{FF2B5EF4-FFF2-40B4-BE49-F238E27FC236}">
                <a16:creationId xmlns:a16="http://schemas.microsoft.com/office/drawing/2014/main" id="{4233B227-63D9-3352-264A-E4C149C9AA22}"/>
              </a:ext>
            </a:extLst>
          </p:cNvPr>
          <p:cNvSpPr/>
          <p:nvPr/>
        </p:nvSpPr>
        <p:spPr>
          <a:xfrm>
            <a:off x="4612241" y="1780672"/>
            <a:ext cx="2803086" cy="2803086"/>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E23DD30-D69B-0872-2B75-4CF63DF0EDEF}"/>
              </a:ext>
            </a:extLst>
          </p:cNvPr>
          <p:cNvSpPr txBox="1"/>
          <p:nvPr/>
        </p:nvSpPr>
        <p:spPr>
          <a:xfrm>
            <a:off x="4108784" y="2052664"/>
            <a:ext cx="3810000" cy="1569660"/>
          </a:xfrm>
          <a:prstGeom prst="rect">
            <a:avLst/>
          </a:prstGeom>
          <a:noFill/>
        </p:spPr>
        <p:txBody>
          <a:bodyPr wrap="square">
            <a:spAutoFit/>
          </a:bodyPr>
          <a:lstStyle/>
          <a:p>
            <a:pPr algn="ctr"/>
            <a:r>
              <a:rPr lang="en-US" sz="3200" b="1" dirty="0">
                <a:latin typeface="Minion Pro" panose="02040503050201020203" pitchFamily="18" charset="0"/>
              </a:rPr>
              <a:t>FUTURE</a:t>
            </a:r>
          </a:p>
          <a:p>
            <a:pPr algn="ctr"/>
            <a:r>
              <a:rPr lang="en-US" sz="3200" b="1" dirty="0">
                <a:latin typeface="Minion Pro" panose="02040503050201020203" pitchFamily="18" charset="0"/>
              </a:rPr>
              <a:t>RENEWAL</a:t>
            </a:r>
          </a:p>
          <a:p>
            <a:pPr algn="ctr"/>
            <a:r>
              <a:rPr lang="en-US" sz="3200" b="1" dirty="0">
                <a:latin typeface="Minion Pro" panose="02040503050201020203" pitchFamily="18" charset="0"/>
              </a:rPr>
              <a:t>OF CREATION</a:t>
            </a:r>
          </a:p>
        </p:txBody>
      </p:sp>
      <p:sp>
        <p:nvSpPr>
          <p:cNvPr id="5" name="TextBox 4">
            <a:extLst>
              <a:ext uri="{FF2B5EF4-FFF2-40B4-BE49-F238E27FC236}">
                <a16:creationId xmlns:a16="http://schemas.microsoft.com/office/drawing/2014/main" id="{A3DBF569-BDC4-49E5-FC61-C817CD36C023}"/>
              </a:ext>
            </a:extLst>
          </p:cNvPr>
          <p:cNvSpPr txBox="1"/>
          <p:nvPr/>
        </p:nvSpPr>
        <p:spPr>
          <a:xfrm>
            <a:off x="4829362" y="5070618"/>
            <a:ext cx="2514600" cy="1200329"/>
          </a:xfrm>
          <a:prstGeom prst="rect">
            <a:avLst/>
          </a:prstGeom>
          <a:noFill/>
        </p:spPr>
        <p:txBody>
          <a:bodyPr wrap="square">
            <a:spAutoFit/>
          </a:bodyPr>
          <a:lstStyle/>
          <a:p>
            <a:pPr algn="ctr"/>
            <a:r>
              <a:rPr lang="en-US" sz="3600" dirty="0">
                <a:solidFill>
                  <a:schemeClr val="bg1"/>
                </a:solidFill>
                <a:latin typeface="Minion Pro" panose="02040503050201020203" pitchFamily="18" charset="0"/>
                <a:ea typeface="Calibri" panose="020F0502020204030204" pitchFamily="34" charset="0"/>
              </a:rPr>
              <a:t>THIS OLD CREATION</a:t>
            </a:r>
            <a:endParaRPr lang="en-US" sz="3600" dirty="0">
              <a:solidFill>
                <a:schemeClr val="bg1"/>
              </a:solidFill>
              <a:latin typeface="Minion Pro" panose="02040503050201020203" pitchFamily="18" charset="0"/>
            </a:endParaRPr>
          </a:p>
        </p:txBody>
      </p:sp>
      <p:sp>
        <p:nvSpPr>
          <p:cNvPr id="2" name="TextBox 1">
            <a:extLst>
              <a:ext uri="{FF2B5EF4-FFF2-40B4-BE49-F238E27FC236}">
                <a16:creationId xmlns:a16="http://schemas.microsoft.com/office/drawing/2014/main" id="{8FAB7406-B942-6800-F5D6-B0E025F74CEC}"/>
              </a:ext>
            </a:extLst>
          </p:cNvPr>
          <p:cNvSpPr txBox="1"/>
          <p:nvPr/>
        </p:nvSpPr>
        <p:spPr>
          <a:xfrm>
            <a:off x="404683" y="1331724"/>
            <a:ext cx="2755611" cy="4524315"/>
          </a:xfrm>
          <a:prstGeom prst="rect">
            <a:avLst/>
          </a:prstGeom>
          <a:noFill/>
        </p:spPr>
        <p:txBody>
          <a:bodyPr wrap="square">
            <a:spAutoFit/>
          </a:bodyPr>
          <a:lstStyle/>
          <a:p>
            <a:r>
              <a:rPr lang="en-US" sz="3600" b="1" i="1" dirty="0">
                <a:solidFill>
                  <a:srgbClr val="DF975D"/>
                </a:solidFill>
                <a:latin typeface="Minion Pro" panose="02040503050201020203" pitchFamily="18" charset="0"/>
                <a:ea typeface="Calibri" panose="020F0502020204030204" pitchFamily="34" charset="0"/>
              </a:rPr>
              <a:t>Progressively</a:t>
            </a:r>
            <a:r>
              <a:rPr lang="en-US" sz="3600" dirty="0">
                <a:solidFill>
                  <a:srgbClr val="DF975D"/>
                </a:solidFill>
                <a:latin typeface="Minion Pro" panose="02040503050201020203" pitchFamily="18" charset="0"/>
                <a:ea typeface="Calibri" panose="020F0502020204030204" pitchFamily="34" charset="0"/>
              </a:rPr>
              <a:t> realized when Christ returns and begins transforming this world</a:t>
            </a:r>
          </a:p>
          <a:p>
            <a:endParaRPr lang="en-US" sz="3600" dirty="0">
              <a:solidFill>
                <a:srgbClr val="B44FFF"/>
              </a:solidFill>
              <a:latin typeface="Abadi" panose="020B0604020104020204" pitchFamily="34" charset="0"/>
              <a:ea typeface="Calibri" panose="020F0502020204030204" pitchFamily="34" charset="0"/>
            </a:endParaRPr>
          </a:p>
        </p:txBody>
      </p:sp>
    </p:spTree>
    <p:extLst>
      <p:ext uri="{BB962C8B-B14F-4D97-AF65-F5344CB8AC3E}">
        <p14:creationId xmlns:p14="http://schemas.microsoft.com/office/powerpoint/2010/main" val="27060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830561-8A59-2778-670E-4A29641FF56D}"/>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11" name="TextBox 10">
            <a:extLst>
              <a:ext uri="{FF2B5EF4-FFF2-40B4-BE49-F238E27FC236}">
                <a16:creationId xmlns:a16="http://schemas.microsoft.com/office/drawing/2014/main" id="{E9414BFD-DAB9-04B4-B14A-BF759C429C38}"/>
              </a:ext>
            </a:extLst>
          </p:cNvPr>
          <p:cNvSpPr txBox="1"/>
          <p:nvPr/>
        </p:nvSpPr>
        <p:spPr>
          <a:xfrm>
            <a:off x="404683" y="1331724"/>
            <a:ext cx="2514599" cy="4524315"/>
          </a:xfrm>
          <a:prstGeom prst="rect">
            <a:avLst/>
          </a:prstGeom>
          <a:noFill/>
        </p:spPr>
        <p:txBody>
          <a:bodyPr wrap="square">
            <a:spAutoFit/>
          </a:bodyPr>
          <a:lstStyle/>
          <a:p>
            <a:r>
              <a:rPr lang="en-US" sz="3600" b="1" i="1" dirty="0">
                <a:solidFill>
                  <a:srgbClr val="DF975D"/>
                </a:solidFill>
                <a:latin typeface="Minion Pro" panose="02040503050201020203" pitchFamily="18" charset="0"/>
                <a:ea typeface="Calibri" panose="020F0502020204030204" pitchFamily="34" charset="0"/>
              </a:rPr>
              <a:t>Perfectly</a:t>
            </a:r>
            <a:r>
              <a:rPr lang="en-US" sz="3600" dirty="0">
                <a:solidFill>
                  <a:srgbClr val="DF975D"/>
                </a:solidFill>
                <a:latin typeface="Minion Pro" panose="02040503050201020203" pitchFamily="18" charset="0"/>
                <a:ea typeface="Calibri" panose="020F0502020204030204" pitchFamily="34" charset="0"/>
              </a:rPr>
              <a:t> realized when all creation is delivered from bondage to corruption</a:t>
            </a:r>
          </a:p>
        </p:txBody>
      </p:sp>
      <p:sp>
        <p:nvSpPr>
          <p:cNvPr id="2" name="Oval 1">
            <a:extLst>
              <a:ext uri="{FF2B5EF4-FFF2-40B4-BE49-F238E27FC236}">
                <a16:creationId xmlns:a16="http://schemas.microsoft.com/office/drawing/2014/main" id="{B53DAEA4-2389-4793-10F8-1627B489AA69}"/>
              </a:ext>
            </a:extLst>
          </p:cNvPr>
          <p:cNvSpPr/>
          <p:nvPr/>
        </p:nvSpPr>
        <p:spPr>
          <a:xfrm>
            <a:off x="3236858" y="1036581"/>
            <a:ext cx="5573769" cy="5573769"/>
          </a:xfrm>
          <a:prstGeom prst="ellipse">
            <a:avLst/>
          </a:prstGeom>
          <a:gradFill flip="none" rotWithShape="1">
            <a:gsLst>
              <a:gs pos="0">
                <a:schemeClr val="bg1">
                  <a:lumMod val="0"/>
                  <a:lumOff val="100000"/>
                  <a:alpha val="63918"/>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60BB03F-F1C1-290B-DA02-954ED84C2085}"/>
              </a:ext>
            </a:extLst>
          </p:cNvPr>
          <p:cNvSpPr txBox="1"/>
          <p:nvPr/>
        </p:nvSpPr>
        <p:spPr>
          <a:xfrm>
            <a:off x="3675214" y="2035767"/>
            <a:ext cx="4652210" cy="4401205"/>
          </a:xfrm>
          <a:prstGeom prst="rect">
            <a:avLst/>
          </a:prstGeom>
          <a:noFill/>
        </p:spPr>
        <p:txBody>
          <a:bodyPr wrap="square">
            <a:spAutoFit/>
          </a:bodyPr>
          <a:lstStyle/>
          <a:p>
            <a:pPr algn="ctr"/>
            <a:r>
              <a:rPr lang="en-US" sz="4000" b="1" dirty="0">
                <a:latin typeface="Minion Pro" panose="02040503050201020203" pitchFamily="18" charset="0"/>
              </a:rPr>
              <a:t>RENEWED CREATION—</a:t>
            </a:r>
          </a:p>
          <a:p>
            <a:pPr algn="ctr"/>
            <a:r>
              <a:rPr lang="en-US" sz="4000" b="1" dirty="0">
                <a:latin typeface="Minion Pro" panose="02040503050201020203" pitchFamily="18" charset="0"/>
              </a:rPr>
              <a:t>“THE NEW HEAVENS AND NEW EARTH”—</a:t>
            </a:r>
          </a:p>
          <a:p>
            <a:pPr algn="ctr"/>
            <a:r>
              <a:rPr lang="en-US" sz="4000" b="1" dirty="0">
                <a:latin typeface="Minion Pro" panose="02040503050201020203" pitchFamily="18" charset="0"/>
              </a:rPr>
              <a:t>PARADISE</a:t>
            </a:r>
          </a:p>
          <a:p>
            <a:pPr algn="ctr"/>
            <a:r>
              <a:rPr lang="en-US" sz="4000" b="1" dirty="0">
                <a:latin typeface="Minion Pro" panose="02040503050201020203" pitchFamily="18" charset="0"/>
              </a:rPr>
              <a:t>ON EARTH</a:t>
            </a:r>
          </a:p>
        </p:txBody>
      </p:sp>
    </p:spTree>
    <p:extLst>
      <p:ext uri="{BB962C8B-B14F-4D97-AF65-F5344CB8AC3E}">
        <p14:creationId xmlns:p14="http://schemas.microsoft.com/office/powerpoint/2010/main" val="3408550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4DA52-0B87-BED0-84EB-9EFF3149B7B7}"/>
              </a:ext>
            </a:extLst>
          </p:cNvPr>
          <p:cNvSpPr/>
          <p:nvPr/>
        </p:nvSpPr>
        <p:spPr>
          <a:xfrm>
            <a:off x="0" y="0"/>
            <a:ext cx="12192000" cy="6858000"/>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arth floating in space">
            <a:extLst>
              <a:ext uri="{FF2B5EF4-FFF2-40B4-BE49-F238E27FC236}">
                <a16:creationId xmlns:a16="http://schemas.microsoft.com/office/drawing/2014/main" id="{A330D879-3866-8F8B-0013-99D9C5C36C43}"/>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7222"/>
          <a:stretch/>
        </p:blipFill>
        <p:spPr>
          <a:xfrm>
            <a:off x="36426" y="819150"/>
            <a:ext cx="11929786" cy="6000750"/>
          </a:xfrm>
          <a:prstGeom prst="rect">
            <a:avLst/>
          </a:prstGeom>
        </p:spPr>
      </p:pic>
      <p:sp>
        <p:nvSpPr>
          <p:cNvPr id="5" name="TextBox 4">
            <a:extLst>
              <a:ext uri="{FF2B5EF4-FFF2-40B4-BE49-F238E27FC236}">
                <a16:creationId xmlns:a16="http://schemas.microsoft.com/office/drawing/2014/main" id="{A3DBF569-BDC4-49E5-FC61-C817CD36C023}"/>
              </a:ext>
            </a:extLst>
          </p:cNvPr>
          <p:cNvSpPr txBox="1"/>
          <p:nvPr/>
        </p:nvSpPr>
        <p:spPr>
          <a:xfrm>
            <a:off x="4829362" y="5070618"/>
            <a:ext cx="2514600" cy="1200329"/>
          </a:xfrm>
          <a:prstGeom prst="rect">
            <a:avLst/>
          </a:prstGeom>
          <a:noFill/>
        </p:spPr>
        <p:txBody>
          <a:bodyPr wrap="square">
            <a:spAutoFit/>
          </a:bodyPr>
          <a:lstStyle/>
          <a:p>
            <a:pPr algn="ctr"/>
            <a:r>
              <a:rPr lang="en-US" sz="3600" dirty="0">
                <a:solidFill>
                  <a:schemeClr val="bg1"/>
                </a:solidFill>
                <a:latin typeface="Minion Pro" panose="02040503050201020203" pitchFamily="18" charset="0"/>
                <a:ea typeface="Calibri" panose="020F0502020204030204" pitchFamily="34" charset="0"/>
              </a:rPr>
              <a:t>THIS OLD CREATION</a:t>
            </a:r>
            <a:endParaRPr lang="en-US" sz="3600" dirty="0">
              <a:solidFill>
                <a:schemeClr val="bg1"/>
              </a:solidFill>
              <a:latin typeface="Minion Pro" panose="02040503050201020203" pitchFamily="18" charset="0"/>
            </a:endParaRPr>
          </a:p>
        </p:txBody>
      </p:sp>
      <p:sp>
        <p:nvSpPr>
          <p:cNvPr id="11" name="TextBox 10">
            <a:extLst>
              <a:ext uri="{FF2B5EF4-FFF2-40B4-BE49-F238E27FC236}">
                <a16:creationId xmlns:a16="http://schemas.microsoft.com/office/drawing/2014/main" id="{E9414BFD-DAB9-04B4-B14A-BF759C429C38}"/>
              </a:ext>
            </a:extLst>
          </p:cNvPr>
          <p:cNvSpPr txBox="1"/>
          <p:nvPr/>
        </p:nvSpPr>
        <p:spPr>
          <a:xfrm>
            <a:off x="404684" y="1331724"/>
            <a:ext cx="2751100" cy="3970318"/>
          </a:xfrm>
          <a:prstGeom prst="rect">
            <a:avLst/>
          </a:prstGeom>
          <a:noFill/>
        </p:spPr>
        <p:txBody>
          <a:bodyPr wrap="square">
            <a:spAutoFit/>
          </a:bodyPr>
          <a:lstStyle/>
          <a:p>
            <a:r>
              <a:rPr lang="en-US" sz="3600" b="1" i="1" dirty="0">
                <a:solidFill>
                  <a:srgbClr val="DF975D"/>
                </a:solidFill>
                <a:latin typeface="Minion Pro" panose="02040503050201020203" pitchFamily="18" charset="0"/>
                <a:ea typeface="Calibri" panose="020F0502020204030204" pitchFamily="34" charset="0"/>
              </a:rPr>
              <a:t>Partially</a:t>
            </a:r>
            <a:r>
              <a:rPr lang="en-US" sz="3600" dirty="0">
                <a:solidFill>
                  <a:srgbClr val="DF975D"/>
                </a:solidFill>
                <a:latin typeface="Minion Pro" panose="02040503050201020203" pitchFamily="18" charset="0"/>
                <a:ea typeface="Calibri" panose="020F0502020204030204" pitchFamily="34" charset="0"/>
              </a:rPr>
              <a:t> realized when individuals, communities, and nations conform to God’s will</a:t>
            </a:r>
          </a:p>
        </p:txBody>
      </p:sp>
      <p:sp>
        <p:nvSpPr>
          <p:cNvPr id="2" name="Oval 1">
            <a:extLst>
              <a:ext uri="{FF2B5EF4-FFF2-40B4-BE49-F238E27FC236}">
                <a16:creationId xmlns:a16="http://schemas.microsoft.com/office/drawing/2014/main" id="{3DEE39AB-7C13-E459-07DC-C686758AD73B}"/>
              </a:ext>
            </a:extLst>
          </p:cNvPr>
          <p:cNvSpPr/>
          <p:nvPr/>
        </p:nvSpPr>
        <p:spPr>
          <a:xfrm>
            <a:off x="5800725" y="2725870"/>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46EB7706-1647-A4BD-1E3D-A40ECAEC9060}"/>
              </a:ext>
            </a:extLst>
          </p:cNvPr>
          <p:cNvSpPr/>
          <p:nvPr/>
        </p:nvSpPr>
        <p:spPr>
          <a:xfrm>
            <a:off x="5270079" y="2140677"/>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FC4AFDE-A741-9E33-44DD-82F4018EA539}"/>
              </a:ext>
            </a:extLst>
          </p:cNvPr>
          <p:cNvSpPr/>
          <p:nvPr/>
        </p:nvSpPr>
        <p:spPr>
          <a:xfrm>
            <a:off x="4976296" y="2005876"/>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B5CE341-302E-CCB7-DB67-A027573B91ED}"/>
              </a:ext>
            </a:extLst>
          </p:cNvPr>
          <p:cNvSpPr/>
          <p:nvPr/>
        </p:nvSpPr>
        <p:spPr>
          <a:xfrm>
            <a:off x="5345360" y="2662695"/>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BB34CB5-25DC-3ECF-6E25-2AA3EAA2337C}"/>
              </a:ext>
            </a:extLst>
          </p:cNvPr>
          <p:cNvSpPr/>
          <p:nvPr/>
        </p:nvSpPr>
        <p:spPr>
          <a:xfrm>
            <a:off x="4419918" y="2141536"/>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AED1D93-878B-071E-FFA0-087002822738}"/>
              </a:ext>
            </a:extLst>
          </p:cNvPr>
          <p:cNvSpPr/>
          <p:nvPr/>
        </p:nvSpPr>
        <p:spPr>
          <a:xfrm>
            <a:off x="5396600" y="1715944"/>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582712D-1D26-A995-67D5-BE2CC0BE6552}"/>
              </a:ext>
            </a:extLst>
          </p:cNvPr>
          <p:cNvSpPr/>
          <p:nvPr/>
        </p:nvSpPr>
        <p:spPr>
          <a:xfrm>
            <a:off x="4796802" y="1678822"/>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84A4A6F-0868-1848-A95C-413C80B9771B}"/>
              </a:ext>
            </a:extLst>
          </p:cNvPr>
          <p:cNvSpPr/>
          <p:nvPr/>
        </p:nvSpPr>
        <p:spPr>
          <a:xfrm>
            <a:off x="4584009" y="1759679"/>
            <a:ext cx="327652" cy="327652"/>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8971635-23B9-2BA3-6B74-78D663423CEC}"/>
              </a:ext>
            </a:extLst>
          </p:cNvPr>
          <p:cNvSpPr/>
          <p:nvPr/>
        </p:nvSpPr>
        <p:spPr>
          <a:xfrm>
            <a:off x="7748266" y="3133697"/>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9454CF4-0F45-6ED4-33CA-1CA31B2A9C87}"/>
              </a:ext>
            </a:extLst>
          </p:cNvPr>
          <p:cNvSpPr/>
          <p:nvPr/>
        </p:nvSpPr>
        <p:spPr>
          <a:xfrm>
            <a:off x="5872162" y="2496903"/>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4BA5B54-8F60-F7DC-1E19-EB9E1147FAA7}"/>
              </a:ext>
            </a:extLst>
          </p:cNvPr>
          <p:cNvSpPr/>
          <p:nvPr/>
        </p:nvSpPr>
        <p:spPr>
          <a:xfrm>
            <a:off x="5655666" y="2734132"/>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B4074E4-D353-6794-0735-400DD830689E}"/>
              </a:ext>
            </a:extLst>
          </p:cNvPr>
          <p:cNvSpPr/>
          <p:nvPr/>
        </p:nvSpPr>
        <p:spPr>
          <a:xfrm>
            <a:off x="6024562" y="4397632"/>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C9A5668-636F-4F89-9321-DE80AD7E0489}"/>
              </a:ext>
            </a:extLst>
          </p:cNvPr>
          <p:cNvSpPr/>
          <p:nvPr/>
        </p:nvSpPr>
        <p:spPr>
          <a:xfrm>
            <a:off x="5345360" y="4521665"/>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13B4F8B-B100-9B6E-F46B-1A58783CAC98}"/>
              </a:ext>
            </a:extLst>
          </p:cNvPr>
          <p:cNvSpPr/>
          <p:nvPr/>
        </p:nvSpPr>
        <p:spPr>
          <a:xfrm>
            <a:off x="4562793" y="4418766"/>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0675AB1-839E-A34C-668F-C6DB9A2442E3}"/>
              </a:ext>
            </a:extLst>
          </p:cNvPr>
          <p:cNvSpPr/>
          <p:nvPr/>
        </p:nvSpPr>
        <p:spPr>
          <a:xfrm>
            <a:off x="4490311" y="4003798"/>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C81C9E8-FD14-7ECF-E736-A371EF2A1137}"/>
              </a:ext>
            </a:extLst>
          </p:cNvPr>
          <p:cNvSpPr/>
          <p:nvPr/>
        </p:nvSpPr>
        <p:spPr>
          <a:xfrm>
            <a:off x="4191412" y="3800330"/>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D4B4DD4-24F2-7556-B6F0-913CAE108EF3}"/>
              </a:ext>
            </a:extLst>
          </p:cNvPr>
          <p:cNvSpPr/>
          <p:nvPr/>
        </p:nvSpPr>
        <p:spPr>
          <a:xfrm>
            <a:off x="4642711" y="4156198"/>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F74AA65-CA51-8863-857E-EB7AA722745D}"/>
              </a:ext>
            </a:extLst>
          </p:cNvPr>
          <p:cNvSpPr/>
          <p:nvPr/>
        </p:nvSpPr>
        <p:spPr>
          <a:xfrm>
            <a:off x="5078918" y="1616209"/>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0D7F848D-6812-B2AE-9F38-DA812872E062}"/>
              </a:ext>
            </a:extLst>
          </p:cNvPr>
          <p:cNvSpPr/>
          <p:nvPr/>
        </p:nvSpPr>
        <p:spPr>
          <a:xfrm rot="1160851">
            <a:off x="3541593" y="2459674"/>
            <a:ext cx="74102" cy="330419"/>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B7F1F84-2E69-516D-450E-4A51382E8F2D}"/>
              </a:ext>
            </a:extLst>
          </p:cNvPr>
          <p:cNvSpPr/>
          <p:nvPr/>
        </p:nvSpPr>
        <p:spPr>
          <a:xfrm rot="1688443">
            <a:off x="3793331" y="2024541"/>
            <a:ext cx="74102" cy="330419"/>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7EF8D73-6D9E-CCCC-7FA6-AFA4D7233D55}"/>
              </a:ext>
            </a:extLst>
          </p:cNvPr>
          <p:cNvSpPr/>
          <p:nvPr/>
        </p:nvSpPr>
        <p:spPr>
          <a:xfrm rot="1334215">
            <a:off x="3396754" y="2834371"/>
            <a:ext cx="74102" cy="330419"/>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186B5C7-BEE9-5BD8-11EC-B1211FC460A7}"/>
              </a:ext>
            </a:extLst>
          </p:cNvPr>
          <p:cNvSpPr/>
          <p:nvPr/>
        </p:nvSpPr>
        <p:spPr>
          <a:xfrm rot="9356843">
            <a:off x="8573425" y="3130273"/>
            <a:ext cx="74102" cy="330419"/>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637B0CF-5EDE-9952-2A87-CA4A09CC6B91}"/>
              </a:ext>
            </a:extLst>
          </p:cNvPr>
          <p:cNvSpPr/>
          <p:nvPr/>
        </p:nvSpPr>
        <p:spPr>
          <a:xfrm>
            <a:off x="5497760" y="4674065"/>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A60780D-C9AE-6A59-56B3-D60313154BBB}"/>
              </a:ext>
            </a:extLst>
          </p:cNvPr>
          <p:cNvSpPr/>
          <p:nvPr/>
        </p:nvSpPr>
        <p:spPr>
          <a:xfrm>
            <a:off x="4684418" y="2456729"/>
            <a:ext cx="142875" cy="142875"/>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8983D6DB-1154-AB3B-0EE9-B2521EF28C07}"/>
              </a:ext>
            </a:extLst>
          </p:cNvPr>
          <p:cNvSpPr/>
          <p:nvPr/>
        </p:nvSpPr>
        <p:spPr>
          <a:xfrm>
            <a:off x="5629877" y="2183935"/>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3DB2D06-4EDC-7AEC-CB12-4D6C662DAA19}"/>
              </a:ext>
            </a:extLst>
          </p:cNvPr>
          <p:cNvSpPr/>
          <p:nvPr/>
        </p:nvSpPr>
        <p:spPr>
          <a:xfrm>
            <a:off x="7793013" y="2077313"/>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552D682F-2B54-5B4E-0634-6100EABF475A}"/>
              </a:ext>
            </a:extLst>
          </p:cNvPr>
          <p:cNvSpPr/>
          <p:nvPr/>
        </p:nvSpPr>
        <p:spPr>
          <a:xfrm>
            <a:off x="6437455" y="3648759"/>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A17729C-5A91-8010-142C-B50641C05A5D}"/>
              </a:ext>
            </a:extLst>
          </p:cNvPr>
          <p:cNvSpPr/>
          <p:nvPr/>
        </p:nvSpPr>
        <p:spPr>
          <a:xfrm>
            <a:off x="3636325" y="3425847"/>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450F4E5-D188-791A-AFB5-F0074F0C7F59}"/>
              </a:ext>
            </a:extLst>
          </p:cNvPr>
          <p:cNvSpPr/>
          <p:nvPr/>
        </p:nvSpPr>
        <p:spPr>
          <a:xfrm>
            <a:off x="4702924" y="4988811"/>
            <a:ext cx="248738" cy="248738"/>
          </a:xfrm>
          <a:prstGeom prst="ellipse">
            <a:avLst/>
          </a:prstGeom>
          <a:gradFill flip="none" rotWithShape="1">
            <a:gsLst>
              <a:gs pos="0">
                <a:schemeClr val="bg1">
                  <a:lumMod val="0"/>
                  <a:lumOff val="100000"/>
                </a:schemeClr>
              </a:gs>
              <a:gs pos="100000">
                <a:schemeClr val="bg1">
                  <a:lumMod val="52000"/>
                  <a:lumOff val="48000"/>
                  <a:alpha val="26278"/>
                </a:schemeClr>
              </a:gs>
            </a:gsLst>
            <a:path path="circle">
              <a:fillToRect l="50000" t="50000" r="50000" b="50000"/>
            </a:path>
            <a:tileRect/>
          </a:gradFill>
          <a:ln>
            <a:noFill/>
          </a:ln>
          <a:effectLst>
            <a:softEdge rad="213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9101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2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2200"/>
                            </p:stCondLst>
                            <p:childTnLst>
                              <p:par>
                                <p:cTn id="41" presetID="1" presetClass="entr" presetSubtype="0" fill="hold" grpId="0" nodeType="afterEffect">
                                  <p:stCondLst>
                                    <p:cond delay="20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2400"/>
                            </p:stCondLst>
                            <p:childTnLst>
                              <p:par>
                                <p:cTn id="44" presetID="1" presetClass="entr" presetSubtype="0" fill="hold" grpId="0" nodeType="afterEffect">
                                  <p:stCondLst>
                                    <p:cond delay="2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2600"/>
                            </p:stCondLst>
                            <p:childTnLst>
                              <p:par>
                                <p:cTn id="47" presetID="1" presetClass="entr" presetSubtype="0" fill="hold" grpId="0" nodeType="afterEffect">
                                  <p:stCondLst>
                                    <p:cond delay="20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2800"/>
                            </p:stCondLst>
                            <p:childTnLst>
                              <p:par>
                                <p:cTn id="50" presetID="1" presetClass="entr" presetSubtype="0" fill="hold" grpId="0" nodeType="afterEffect">
                                  <p:stCondLst>
                                    <p:cond delay="2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3000"/>
                            </p:stCondLst>
                            <p:childTnLst>
                              <p:par>
                                <p:cTn id="53" presetID="1" presetClass="entr" presetSubtype="0" fill="hold" grpId="0" nodeType="afterEffect">
                                  <p:stCondLst>
                                    <p:cond delay="20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3200"/>
                            </p:stCondLst>
                            <p:childTnLst>
                              <p:par>
                                <p:cTn id="56" presetID="1" presetClass="entr" presetSubtype="0" fill="hold" grpId="0" nodeType="afterEffect">
                                  <p:stCondLst>
                                    <p:cond delay="20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3400"/>
                            </p:stCondLst>
                            <p:childTnLst>
                              <p:par>
                                <p:cTn id="59" presetID="1" presetClass="entr" presetSubtype="0" fill="hold" grpId="0" nodeType="afterEffect">
                                  <p:stCondLst>
                                    <p:cond delay="2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3600"/>
                            </p:stCondLst>
                            <p:childTnLst>
                              <p:par>
                                <p:cTn id="62" presetID="1" presetClass="entr" presetSubtype="0" fill="hold" grpId="0" nodeType="afterEffect">
                                  <p:stCondLst>
                                    <p:cond delay="20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3800"/>
                            </p:stCondLst>
                            <p:childTnLst>
                              <p:par>
                                <p:cTn id="65" presetID="1" presetClass="entr" presetSubtype="0" fill="hold" grpId="0" nodeType="afterEffect">
                                  <p:stCondLst>
                                    <p:cond delay="200"/>
                                  </p:stCondLst>
                                  <p:childTnLst>
                                    <p:set>
                                      <p:cBhvr>
                                        <p:cTn id="66" dur="1" fill="hold">
                                          <p:stCondLst>
                                            <p:cond delay="0"/>
                                          </p:stCondLst>
                                        </p:cTn>
                                        <p:tgtEl>
                                          <p:spTgt spid="34"/>
                                        </p:tgtEl>
                                        <p:attrNameLst>
                                          <p:attrName>style.visibility</p:attrName>
                                        </p:attrNameLst>
                                      </p:cBhvr>
                                      <p:to>
                                        <p:strVal val="visible"/>
                                      </p:to>
                                    </p:set>
                                  </p:childTnLst>
                                </p:cTn>
                              </p:par>
                            </p:childTnLst>
                          </p:cTn>
                        </p:par>
                        <p:par>
                          <p:cTn id="67" fill="hold">
                            <p:stCondLst>
                              <p:cond delay="4000"/>
                            </p:stCondLst>
                            <p:childTnLst>
                              <p:par>
                                <p:cTn id="68" presetID="1" presetClass="entr" presetSubtype="0" fill="hold" grpId="0" nodeType="afterEffect">
                                  <p:stCondLst>
                                    <p:cond delay="200"/>
                                  </p:stCondLst>
                                  <p:childTnLst>
                                    <p:set>
                                      <p:cBhvr>
                                        <p:cTn id="69" dur="1" fill="hold">
                                          <p:stCondLst>
                                            <p:cond delay="0"/>
                                          </p:stCondLst>
                                        </p:cTn>
                                        <p:tgtEl>
                                          <p:spTgt spid="35"/>
                                        </p:tgtEl>
                                        <p:attrNameLst>
                                          <p:attrName>style.visibility</p:attrName>
                                        </p:attrNameLst>
                                      </p:cBhvr>
                                      <p:to>
                                        <p:strVal val="visible"/>
                                      </p:to>
                                    </p:set>
                                  </p:childTnLst>
                                </p:cTn>
                              </p:par>
                            </p:childTnLst>
                          </p:cTn>
                        </p:par>
                        <p:par>
                          <p:cTn id="70" fill="hold">
                            <p:stCondLst>
                              <p:cond delay="4200"/>
                            </p:stCondLst>
                            <p:childTnLst>
                              <p:par>
                                <p:cTn id="71" presetID="1" presetClass="entr" presetSubtype="0" fill="hold" grpId="0" nodeType="afterEffect">
                                  <p:stCondLst>
                                    <p:cond delay="200"/>
                                  </p:stCondLst>
                                  <p:childTnLst>
                                    <p:set>
                                      <p:cBhvr>
                                        <p:cTn id="72" dur="1" fill="hold">
                                          <p:stCondLst>
                                            <p:cond delay="0"/>
                                          </p:stCondLst>
                                        </p:cTn>
                                        <p:tgtEl>
                                          <p:spTgt spid="36"/>
                                        </p:tgtEl>
                                        <p:attrNameLst>
                                          <p:attrName>style.visibility</p:attrName>
                                        </p:attrNameLst>
                                      </p:cBhvr>
                                      <p:to>
                                        <p:strVal val="visible"/>
                                      </p:to>
                                    </p:set>
                                  </p:childTnLst>
                                </p:cTn>
                              </p:par>
                            </p:childTnLst>
                          </p:cTn>
                        </p:par>
                        <p:par>
                          <p:cTn id="73" fill="hold">
                            <p:stCondLst>
                              <p:cond delay="4400"/>
                            </p:stCondLst>
                            <p:childTnLst>
                              <p:par>
                                <p:cTn id="74" presetID="1" presetClass="entr" presetSubtype="0" fill="hold" grpId="0" nodeType="afterEffect">
                                  <p:stCondLst>
                                    <p:cond delay="200"/>
                                  </p:stCondLst>
                                  <p:childTnLst>
                                    <p:set>
                                      <p:cBhvr>
                                        <p:cTn id="75" dur="1" fill="hold">
                                          <p:stCondLst>
                                            <p:cond delay="0"/>
                                          </p:stCondLst>
                                        </p:cTn>
                                        <p:tgtEl>
                                          <p:spTgt spid="37"/>
                                        </p:tgtEl>
                                        <p:attrNameLst>
                                          <p:attrName>style.visibility</p:attrName>
                                        </p:attrNameLst>
                                      </p:cBhvr>
                                      <p:to>
                                        <p:strVal val="visible"/>
                                      </p:to>
                                    </p:set>
                                  </p:childTnLst>
                                </p:cTn>
                              </p:par>
                            </p:childTnLst>
                          </p:cTn>
                        </p:par>
                        <p:par>
                          <p:cTn id="76" fill="hold">
                            <p:stCondLst>
                              <p:cond delay="4600"/>
                            </p:stCondLst>
                            <p:childTnLst>
                              <p:par>
                                <p:cTn id="77" presetID="1" presetClass="entr" presetSubtype="0" fill="hold" grpId="0" nodeType="afterEffect">
                                  <p:stCondLst>
                                    <p:cond delay="200"/>
                                  </p:stCondLst>
                                  <p:childTnLst>
                                    <p:set>
                                      <p:cBhvr>
                                        <p:cTn id="78" dur="1" fill="hold">
                                          <p:stCondLst>
                                            <p:cond delay="0"/>
                                          </p:stCondLst>
                                        </p:cTn>
                                        <p:tgtEl>
                                          <p:spTgt spid="38"/>
                                        </p:tgtEl>
                                        <p:attrNameLst>
                                          <p:attrName>style.visibility</p:attrName>
                                        </p:attrNameLst>
                                      </p:cBhvr>
                                      <p:to>
                                        <p:strVal val="visible"/>
                                      </p:to>
                                    </p:set>
                                  </p:childTnLst>
                                </p:cTn>
                              </p:par>
                            </p:childTnLst>
                          </p:cTn>
                        </p:par>
                        <p:par>
                          <p:cTn id="79" fill="hold">
                            <p:stCondLst>
                              <p:cond delay="4800"/>
                            </p:stCondLst>
                            <p:childTnLst>
                              <p:par>
                                <p:cTn id="80" presetID="1" presetClass="entr" presetSubtype="0" fill="hold" grpId="0" nodeType="afterEffect">
                                  <p:stCondLst>
                                    <p:cond delay="200"/>
                                  </p:stCondLst>
                                  <p:childTnLst>
                                    <p:set>
                                      <p:cBhvr>
                                        <p:cTn id="81" dur="1" fill="hold">
                                          <p:stCondLst>
                                            <p:cond delay="0"/>
                                          </p:stCondLst>
                                        </p:cTn>
                                        <p:tgtEl>
                                          <p:spTgt spid="39"/>
                                        </p:tgtEl>
                                        <p:attrNameLst>
                                          <p:attrName>style.visibility</p:attrName>
                                        </p:attrNameLst>
                                      </p:cBhvr>
                                      <p:to>
                                        <p:strVal val="visible"/>
                                      </p:to>
                                    </p:set>
                                  </p:childTnLst>
                                </p:cTn>
                              </p:par>
                            </p:childTnLst>
                          </p:cTn>
                        </p:par>
                        <p:par>
                          <p:cTn id="82" fill="hold">
                            <p:stCondLst>
                              <p:cond delay="5000"/>
                            </p:stCondLst>
                            <p:childTnLst>
                              <p:par>
                                <p:cTn id="83" presetID="1" presetClass="entr" presetSubtype="0" fill="hold" grpId="0" nodeType="afterEffect">
                                  <p:stCondLst>
                                    <p:cond delay="20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16C67-4C91-533E-5660-5402FBB0D58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1DC4E2F-C89B-11E0-FBF5-A9384B33A344}"/>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41FE92C1-6793-31ED-B0D4-DC751D65EE8E}"/>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6A42CFBD-23CD-F5E1-9095-112EE2EF03EC}"/>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AE948C7E-28B8-C75F-5338-E15F2243F539}"/>
                </a:ext>
              </a:extLst>
            </p:cNvPr>
            <p:cNvPicPr>
              <a:picLocks noChangeAspect="1"/>
            </p:cNvPicPr>
            <p:nvPr/>
          </p:nvPicPr>
          <p:blipFill>
            <a:blip r:embed="rId5"/>
            <a:stretch>
              <a:fillRect/>
            </a:stretch>
          </p:blipFill>
          <p:spPr>
            <a:xfrm>
              <a:off x="3471863" y="1857374"/>
              <a:ext cx="5450432" cy="1943100"/>
            </a:xfrm>
            <a:prstGeom prst="rect">
              <a:avLst/>
            </a:prstGeom>
          </p:spPr>
        </p:pic>
      </p:grpSp>
      <p:sp>
        <p:nvSpPr>
          <p:cNvPr id="14" name="Rectangle 13">
            <a:extLst>
              <a:ext uri="{FF2B5EF4-FFF2-40B4-BE49-F238E27FC236}">
                <a16:creationId xmlns:a16="http://schemas.microsoft.com/office/drawing/2014/main" id="{F3637CEC-59B8-D700-884C-3CFC218F542D}"/>
              </a:ext>
            </a:extLst>
          </p:cNvPr>
          <p:cNvSpPr/>
          <p:nvPr/>
        </p:nvSpPr>
        <p:spPr>
          <a:xfrm>
            <a:off x="1246910" y="1934159"/>
            <a:ext cx="9698178" cy="2369880"/>
          </a:xfrm>
          <a:prstGeom prst="rect">
            <a:avLst/>
          </a:prstGeom>
        </p:spPr>
        <p:txBody>
          <a:bodyPr wrap="square">
            <a:spAutoFit/>
          </a:bodyPr>
          <a:lstStyle/>
          <a:p>
            <a:pPr algn="ctr"/>
            <a:endParaRPr lang="en-US" sz="4000" b="1" dirty="0">
              <a:latin typeface="Minion Pro" panose="02040503050201020203" pitchFamily="18" charset="0"/>
              <a:ea typeface="Calibri" panose="020F0502020204030204" pitchFamily="34" charset="0"/>
            </a:endParaRPr>
          </a:p>
          <a:p>
            <a:pPr algn="ctr"/>
            <a:r>
              <a:rPr lang="en-US" sz="4800" b="1" cap="small" dirty="0">
                <a:latin typeface="Minion Pro" panose="02040503050201020203" pitchFamily="18" charset="0"/>
                <a:ea typeface="Calibri" panose="020F0502020204030204" pitchFamily="34" charset="0"/>
              </a:rPr>
              <a:t>Living out the</a:t>
            </a:r>
          </a:p>
          <a:p>
            <a:pPr algn="ctr"/>
            <a:r>
              <a:rPr lang="en-US" sz="4800" b="1" i="1" cap="small" dirty="0">
                <a:latin typeface="Minion Pro" panose="02040503050201020203" pitchFamily="18" charset="0"/>
                <a:ea typeface="Calibri" panose="020F0502020204030204" pitchFamily="34" charset="0"/>
              </a:rPr>
              <a:t>Imago Dei </a:t>
            </a:r>
            <a:r>
              <a:rPr lang="en-US" sz="4800" b="1" cap="small" dirty="0">
                <a:latin typeface="Minion Pro" panose="02040503050201020203" pitchFamily="18" charset="0"/>
                <a:ea typeface="Calibri" panose="020F0502020204030204" pitchFamily="34" charset="0"/>
              </a:rPr>
              <a:t>Mission</a:t>
            </a:r>
            <a:endParaRPr lang="en-US" sz="48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p:txBody>
      </p:sp>
    </p:spTree>
    <p:extLst>
      <p:ext uri="{BB962C8B-B14F-4D97-AF65-F5344CB8AC3E}">
        <p14:creationId xmlns:p14="http://schemas.microsoft.com/office/powerpoint/2010/main" val="2931202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909A-D9AD-76BA-C3DF-A45764B9B1F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68B2462-FC1C-384E-A64F-46AC6E02191D}"/>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0A528F73-C449-7541-3B9E-2ECDEAAB6B95}"/>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3123E41E-C949-2116-5B9E-822F986B9ED3}"/>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5B1F9711-2495-0904-8575-FFED63A95344}"/>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532DD8A1-45F1-DB75-C65B-72F431CF83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5B7BDD3-76DB-B0F1-144D-BA15DF4911B7}"/>
              </a:ext>
            </a:extLst>
          </p:cNvPr>
          <p:cNvSpPr/>
          <p:nvPr/>
        </p:nvSpPr>
        <p:spPr>
          <a:xfrm>
            <a:off x="600082" y="1231067"/>
            <a:ext cx="7793479" cy="286232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pPr indent="468313"/>
            <a:endParaRPr lang="en-US" sz="1200" b="1" i="1" dirty="0">
              <a:latin typeface="Minion Pro" panose="02040503050201020203" pitchFamily="18" charset="0"/>
              <a:ea typeface="Calibri" panose="020F0502020204030204" pitchFamily="34" charset="0"/>
            </a:endParaRPr>
          </a:p>
          <a:p>
            <a:pPr indent="15875"/>
            <a:r>
              <a:rPr lang="en-US" sz="3200" baseline="30000" dirty="0">
                <a:solidFill>
                  <a:schemeClr val="accent2">
                    <a:lumMod val="50000"/>
                  </a:schemeClr>
                </a:solidFill>
                <a:latin typeface="Minion Pro" panose="02040503050201020203" pitchFamily="18" charset="0"/>
                <a:ea typeface="Calibri" panose="020F0502020204030204" pitchFamily="34" charset="0"/>
              </a:rPr>
              <a:t>6</a:t>
            </a:r>
            <a:r>
              <a:rPr lang="en-US" sz="3200" dirty="0">
                <a:solidFill>
                  <a:schemeClr val="accent2">
                    <a:lumMod val="50000"/>
                  </a:schemeClr>
                </a:solidFill>
                <a:latin typeface="Minion Pro" panose="02040503050201020203" pitchFamily="18" charset="0"/>
                <a:ea typeface="Calibri" panose="020F0502020204030204" pitchFamily="34" charset="0"/>
              </a:rPr>
              <a:t>Whoever sheds the blood of a human, by a human shall that person’s blood be shed, for in his own image God made humans.</a:t>
            </a:r>
          </a:p>
          <a:p>
            <a:pPr indent="468313" algn="r"/>
            <a:r>
              <a:rPr lang="en-US" sz="3200" dirty="0">
                <a:solidFill>
                  <a:schemeClr val="accent2">
                    <a:lumMod val="50000"/>
                  </a:schemeClr>
                </a:solidFill>
                <a:latin typeface="Minion Pro" panose="02040503050201020203" pitchFamily="18" charset="0"/>
                <a:ea typeface="Calibri" panose="020F0502020204030204" pitchFamily="34" charset="0"/>
              </a:rPr>
              <a:t>(Gen 9:6)</a:t>
            </a:r>
          </a:p>
        </p:txBody>
      </p:sp>
      <p:sp>
        <p:nvSpPr>
          <p:cNvPr id="17" name="TextBox 16">
            <a:extLst>
              <a:ext uri="{FF2B5EF4-FFF2-40B4-BE49-F238E27FC236}">
                <a16:creationId xmlns:a16="http://schemas.microsoft.com/office/drawing/2014/main" id="{4597194C-79CC-9617-C6B1-978BF67DFA84}"/>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2197142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F49F0-0A54-0A99-82E7-D0FE5C6A95E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EAB9174-A340-3889-F440-3974C66177D4}"/>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090DAD31-EA48-3BCD-4E5E-B1A16A2A7A1F}"/>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DCFC29C8-9F2E-CB70-009C-B66018E2A8F1}"/>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C0FF38C4-574F-A061-E991-2E3BD329F880}"/>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0A1513A3-30AA-5659-1BA7-74BBB0532C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0D920FE-89C6-8456-CE58-2A9ADEA6E0E8}"/>
              </a:ext>
            </a:extLst>
          </p:cNvPr>
          <p:cNvSpPr/>
          <p:nvPr/>
        </p:nvSpPr>
        <p:spPr>
          <a:xfrm>
            <a:off x="600082" y="1231067"/>
            <a:ext cx="7793479" cy="532453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Living Out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 created </a:t>
            </a:r>
            <a:r>
              <a:rPr lang="en-US" sz="3200" b="1" dirty="0">
                <a:latin typeface="Minion Pro" panose="02040503050201020203" pitchFamily="18" charset="0"/>
                <a:ea typeface="Calibri" panose="020F0502020204030204" pitchFamily="34" charset="0"/>
              </a:rPr>
              <a:t>each of us </a:t>
            </a:r>
            <a:r>
              <a:rPr lang="en-US" sz="3200" dirty="0">
                <a:latin typeface="Minion Pro" panose="02040503050201020203" pitchFamily="18" charset="0"/>
                <a:ea typeface="Calibri" panose="020F0502020204030204" pitchFamily="34" charset="0"/>
              </a:rPr>
              <a:t>in unique ways to partially fulfill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Mission—manifesting God’s kingdom by doing God’s will in the world—i.e., living out the virtues, values, principles, and priorities of God’s Kingdom.</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God called </a:t>
            </a:r>
            <a:r>
              <a:rPr lang="en-US" sz="3200" b="1" dirty="0">
                <a:latin typeface="Minion Pro" panose="02040503050201020203" pitchFamily="18" charset="0"/>
                <a:ea typeface="Calibri" panose="020F0502020204030204" pitchFamily="34" charset="0"/>
              </a:rPr>
              <a:t>all of us </a:t>
            </a:r>
            <a:r>
              <a:rPr lang="en-US" sz="3200" dirty="0">
                <a:latin typeface="Minion Pro" panose="02040503050201020203" pitchFamily="18" charset="0"/>
                <a:ea typeface="Calibri" panose="020F0502020204030204" pitchFamily="34" charset="0"/>
              </a:rPr>
              <a:t>to unity and community as we partially fulfill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 together as the people of God. </a:t>
            </a:r>
          </a:p>
        </p:txBody>
      </p:sp>
      <p:sp>
        <p:nvSpPr>
          <p:cNvPr id="17" name="TextBox 16">
            <a:extLst>
              <a:ext uri="{FF2B5EF4-FFF2-40B4-BE49-F238E27FC236}">
                <a16:creationId xmlns:a16="http://schemas.microsoft.com/office/drawing/2014/main" id="{D1006018-364C-A952-6ECD-ED322A921C3A}"/>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203858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9C820-6E65-D3E0-DD77-2D741ACC826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30D7D8D-1979-575D-26B1-306E1CE11104}"/>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DF26E1A2-8DF7-469B-4BCE-9ECA986D090E}"/>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E10141C8-2364-E447-0AC3-8D6E60A03890}"/>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7AC0624E-7F6B-F393-27F5-3B4ABCB82C9D}"/>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1A8462CB-35E7-41B6-A115-E31EE22D01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5A42F54-A53A-681A-0DA7-55E9D1C24C90}"/>
              </a:ext>
            </a:extLst>
          </p:cNvPr>
          <p:cNvSpPr/>
          <p:nvPr/>
        </p:nvSpPr>
        <p:spPr>
          <a:xfrm>
            <a:off x="600082" y="1231067"/>
            <a:ext cx="7793479"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Living Out the </a:t>
            </a:r>
            <a:r>
              <a:rPr lang="en-US" sz="4000" b="1" i="1" dirty="0">
                <a:latin typeface="Minion Pro" panose="02040503050201020203" pitchFamily="18" charset="0"/>
                <a:ea typeface="Calibri" panose="020F0502020204030204" pitchFamily="34" charset="0"/>
              </a:rPr>
              <a:t>Imago Dei </a:t>
            </a:r>
            <a:r>
              <a:rPr lang="en-US" sz="4000" b="1" dirty="0">
                <a:latin typeface="Minion Pro" panose="02040503050201020203" pitchFamily="18" charset="0"/>
                <a:ea typeface="Calibri" panose="020F0502020204030204" pitchFamily="34" charset="0"/>
              </a:rPr>
              <a:t>Mission</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Today, we have everything we need—from our human nature to God’s blessing—to carry out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 in whatever sphere God has placed us.</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This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 is for men and women, and the only qualification to participate is to be human.</a:t>
            </a:r>
          </a:p>
        </p:txBody>
      </p:sp>
      <p:sp>
        <p:nvSpPr>
          <p:cNvPr id="17" name="TextBox 16">
            <a:extLst>
              <a:ext uri="{FF2B5EF4-FFF2-40B4-BE49-F238E27FC236}">
                <a16:creationId xmlns:a16="http://schemas.microsoft.com/office/drawing/2014/main" id="{62067CA9-E43B-37C2-893F-4E7C2E7B3B84}"/>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1931049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A9E69-7FF2-514F-DFCB-B778BC67D4A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B0BF353-AAF0-D57F-B220-37AAA444F87E}"/>
              </a:ext>
            </a:extLst>
          </p:cNvPr>
          <p:cNvSpPr/>
          <p:nvPr/>
        </p:nvSpPr>
        <p:spPr>
          <a:xfrm>
            <a:off x="639834" y="673496"/>
            <a:ext cx="7152441" cy="5878532"/>
          </a:xfrm>
          <a:prstGeom prst="rect">
            <a:avLst/>
          </a:prstGeom>
        </p:spPr>
        <p:txBody>
          <a:bodyPr wrap="square">
            <a:spAutoFit/>
          </a:bodyPr>
          <a:lstStyle/>
          <a:p>
            <a:r>
              <a:rPr lang="en-US" sz="8800" b="1" cap="small" dirty="0">
                <a:latin typeface="Minion Pro" panose="02040503050201020203" pitchFamily="18" charset="0"/>
                <a:ea typeface="Calibri" panose="020F0502020204030204" pitchFamily="34" charset="0"/>
              </a:rPr>
              <a:t>“In the Image</a:t>
            </a:r>
          </a:p>
          <a:p>
            <a:r>
              <a:rPr lang="en-US" sz="8800" b="1" cap="small" dirty="0">
                <a:latin typeface="Minion Pro" panose="02040503050201020203" pitchFamily="18" charset="0"/>
                <a:ea typeface="Calibri" panose="020F0502020204030204" pitchFamily="34" charset="0"/>
              </a:rPr>
              <a:t>  of God…” </a:t>
            </a:r>
          </a:p>
          <a:p>
            <a:pPr algn="r"/>
            <a:endParaRPr lang="en-US" sz="2400" dirty="0">
              <a:latin typeface="Minion Pro" panose="02040503050201020203" pitchFamily="18" charset="0"/>
              <a:ea typeface="Calibri" panose="020F0502020204030204" pitchFamily="34" charset="0"/>
            </a:endParaRPr>
          </a:p>
          <a:p>
            <a:pPr algn="r"/>
            <a:r>
              <a:rPr lang="en-US" sz="5400" dirty="0">
                <a:latin typeface="Minion Pro" panose="02040503050201020203" pitchFamily="18" charset="0"/>
                <a:ea typeface="Calibri" panose="020F0502020204030204" pitchFamily="34" charset="0"/>
              </a:rPr>
              <a:t>The </a:t>
            </a:r>
            <a:r>
              <a:rPr lang="en-US" sz="5400" i="1" dirty="0">
                <a:latin typeface="Minion Pro" panose="02040503050201020203" pitchFamily="18" charset="0"/>
                <a:ea typeface="Calibri" panose="020F0502020204030204" pitchFamily="34" charset="0"/>
              </a:rPr>
              <a:t>Imago Dei</a:t>
            </a:r>
          </a:p>
          <a:p>
            <a:pPr algn="r"/>
            <a:r>
              <a:rPr lang="en-US" sz="5400" dirty="0">
                <a:latin typeface="Minion Pro" panose="02040503050201020203" pitchFamily="18" charset="0"/>
                <a:ea typeface="Calibri" panose="020F0502020204030204" pitchFamily="34" charset="0"/>
              </a:rPr>
              <a:t>in Biblical, Theological,</a:t>
            </a:r>
          </a:p>
          <a:p>
            <a:pPr algn="r"/>
            <a:r>
              <a:rPr lang="en-US" sz="5400" dirty="0">
                <a:latin typeface="Minion Pro" panose="02040503050201020203" pitchFamily="18" charset="0"/>
                <a:ea typeface="Calibri" panose="020F0502020204030204" pitchFamily="34" charset="0"/>
              </a:rPr>
              <a:t>and Practical Perspective</a:t>
            </a:r>
          </a:p>
        </p:txBody>
      </p:sp>
      <p:sp>
        <p:nvSpPr>
          <p:cNvPr id="8" name="TextBox 7">
            <a:extLst>
              <a:ext uri="{FF2B5EF4-FFF2-40B4-BE49-F238E27FC236}">
                <a16:creationId xmlns:a16="http://schemas.microsoft.com/office/drawing/2014/main" id="{47FA410C-9214-29FB-C3F6-ED19E4D1DFC7}"/>
              </a:ext>
            </a:extLst>
          </p:cNvPr>
          <p:cNvSpPr txBox="1"/>
          <p:nvPr/>
        </p:nvSpPr>
        <p:spPr>
          <a:xfrm>
            <a:off x="8492627" y="5247861"/>
            <a:ext cx="3699373" cy="861774"/>
          </a:xfrm>
          <a:prstGeom prst="rect">
            <a:avLst/>
          </a:prstGeom>
          <a:noFill/>
        </p:spPr>
        <p:txBody>
          <a:bodyPr wrap="square">
            <a:spAutoFit/>
          </a:bodyPr>
          <a:lstStyle/>
          <a:p>
            <a:r>
              <a:rPr lang="en-US" sz="2800" dirty="0">
                <a:solidFill>
                  <a:srgbClr val="C37E57"/>
                </a:solidFill>
                <a:latin typeface="Minion Pro" panose="02040503050201020203" pitchFamily="18" charset="0"/>
                <a:ea typeface="Calibri" panose="020F0502020204030204" pitchFamily="34" charset="0"/>
              </a:rPr>
              <a:t>Michael J. </a:t>
            </a:r>
            <a:r>
              <a:rPr lang="en-US" sz="2800" dirty="0" err="1">
                <a:solidFill>
                  <a:srgbClr val="C37E57"/>
                </a:solidFill>
                <a:latin typeface="Minion Pro" panose="02040503050201020203" pitchFamily="18" charset="0"/>
                <a:ea typeface="Calibri" panose="020F0502020204030204" pitchFamily="34" charset="0"/>
              </a:rPr>
              <a:t>Svigel</a:t>
            </a:r>
            <a:endParaRPr lang="en-US" sz="2800" dirty="0">
              <a:solidFill>
                <a:srgbClr val="C37E57"/>
              </a:solidFill>
              <a:latin typeface="Minion Pro" panose="02040503050201020203" pitchFamily="18" charset="0"/>
              <a:ea typeface="Calibri" panose="020F0502020204030204" pitchFamily="34" charset="0"/>
            </a:endParaRPr>
          </a:p>
          <a:p>
            <a:r>
              <a:rPr lang="en-US" sz="2200" dirty="0">
                <a:solidFill>
                  <a:srgbClr val="C37E57"/>
                </a:solidFill>
                <a:latin typeface="Minion Pro" panose="02040503050201020203" pitchFamily="18" charset="0"/>
              </a:rPr>
              <a:t>Dallas Theological Seminary</a:t>
            </a:r>
            <a:endParaRPr lang="en-US" sz="2200" dirty="0">
              <a:solidFill>
                <a:srgbClr val="C37E57"/>
              </a:solidFill>
            </a:endParaRPr>
          </a:p>
        </p:txBody>
      </p:sp>
      <p:pic>
        <p:nvPicPr>
          <p:cNvPr id="2050" name="Picture 2" descr="Imago Dei">
            <a:extLst>
              <a:ext uri="{FF2B5EF4-FFF2-40B4-BE49-F238E27FC236}">
                <a16:creationId xmlns:a16="http://schemas.microsoft.com/office/drawing/2014/main" id="{F8A0C11B-8D76-01DE-95B4-43D3B66C52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4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0A28-95A6-61D9-293A-B4AC7D9E00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722A742-23CA-9845-38E9-DFF159015925}"/>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5661535B-D7A1-D17D-7031-DE226447F6AD}"/>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A41B43BA-E1C5-43E5-984F-A263E1266377}"/>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73B9660B-3E38-1B92-DDC5-C050F650F89E}"/>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9ACA26EB-F331-0254-319D-5C89F35B89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0199B36-7D7E-09AC-2073-82587DCD57BD}"/>
              </a:ext>
            </a:extLst>
          </p:cNvPr>
          <p:cNvSpPr/>
          <p:nvPr/>
        </p:nvSpPr>
        <p:spPr>
          <a:xfrm>
            <a:off x="600082" y="1231067"/>
            <a:ext cx="7793479" cy="335476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Discussion/Application Questions</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Define “the Image of God” (</a:t>
            </a:r>
            <a:r>
              <a:rPr lang="en-US" sz="3200" i="1" dirty="0">
                <a:latin typeface="Minion Pro" panose="02040503050201020203" pitchFamily="18" charset="0"/>
                <a:ea typeface="Calibri" panose="020F0502020204030204" pitchFamily="34" charset="0"/>
              </a:rPr>
              <a:t>Imago Dei</a:t>
            </a:r>
            <a:r>
              <a:rPr lang="en-US" sz="3200" dirty="0">
                <a:latin typeface="Minion Pro" panose="02040503050201020203" pitchFamily="18" charset="0"/>
                <a:ea typeface="Calibri" panose="020F0502020204030204" pitchFamily="34" charset="0"/>
              </a:rPr>
              <a:t>). </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What are the four major views on the </a:t>
            </a:r>
            <a:r>
              <a:rPr lang="en-US" sz="3200" i="1" dirty="0">
                <a:latin typeface="Minion Pro" panose="02040503050201020203" pitchFamily="18" charset="0"/>
                <a:ea typeface="Calibri" panose="020F0502020204030204" pitchFamily="34" charset="0"/>
              </a:rPr>
              <a:t>Imago Dei</a:t>
            </a:r>
            <a:r>
              <a:rPr lang="en-US" sz="3200" dirty="0">
                <a:latin typeface="Minion Pro" panose="02040503050201020203" pitchFamily="18" charset="0"/>
                <a:ea typeface="Calibri" panose="020F0502020204030204" pitchFamily="34" charset="0"/>
              </a:rPr>
              <a:t>?</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What is the key passage establishing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Other supporting passages?</a:t>
            </a:r>
            <a:endParaRPr lang="en-US" sz="3200" i="1" dirty="0">
              <a:latin typeface="Minion Pro" panose="02040503050201020203" pitchFamily="18" charset="0"/>
              <a:ea typeface="Calibri" panose="020F0502020204030204" pitchFamily="34" charset="0"/>
            </a:endParaRPr>
          </a:p>
        </p:txBody>
      </p:sp>
      <p:sp>
        <p:nvSpPr>
          <p:cNvPr id="17" name="TextBox 16">
            <a:extLst>
              <a:ext uri="{FF2B5EF4-FFF2-40B4-BE49-F238E27FC236}">
                <a16:creationId xmlns:a16="http://schemas.microsoft.com/office/drawing/2014/main" id="{C82F19A6-E76E-63F4-80CF-BB3DEA33C5AB}"/>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1121960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1A96-5228-CD8B-0A70-C2AA4B4E09A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ED2B97D-2CBC-366B-3F8A-0568FE29C474}"/>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8C743E0E-CDAE-6E75-7A2F-68B88370BAA6}"/>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73B3C1B0-62C6-AA46-1245-F3015CFF8DDA}"/>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040FDF69-CFDC-70A9-6459-9C7EA566FF0E}"/>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6794D751-D8C2-5437-B170-A8C4118B2E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87138EF-1F5D-C6A1-34B7-63220DAD2317}"/>
              </a:ext>
            </a:extLst>
          </p:cNvPr>
          <p:cNvSpPr/>
          <p:nvPr/>
        </p:nvSpPr>
        <p:spPr>
          <a:xfrm>
            <a:off x="600082" y="1231067"/>
            <a:ext cx="7793479" cy="4339650"/>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Discussion/Application Questions</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How does understanding Christ as </a:t>
            </a:r>
            <a:r>
              <a:rPr lang="en-US" sz="3200" i="1" dirty="0">
                <a:latin typeface="Minion Pro" panose="02040503050201020203" pitchFamily="18" charset="0"/>
                <a:ea typeface="Calibri" panose="020F0502020204030204" pitchFamily="34" charset="0"/>
              </a:rPr>
              <a:t>THE </a:t>
            </a:r>
            <a:r>
              <a:rPr lang="en-US" sz="3200" dirty="0">
                <a:latin typeface="Minion Pro" panose="02040503050201020203" pitchFamily="18" charset="0"/>
                <a:ea typeface="Calibri" panose="020F0502020204030204" pitchFamily="34" charset="0"/>
              </a:rPr>
              <a:t>Image of God </a:t>
            </a:r>
            <a:r>
              <a:rPr lang="en-US" sz="3200" i="1" dirty="0">
                <a:latin typeface="Minion Pro" panose="02040503050201020203" pitchFamily="18" charset="0"/>
                <a:ea typeface="Calibri" panose="020F0502020204030204" pitchFamily="34" charset="0"/>
              </a:rPr>
              <a:t>par excellence </a:t>
            </a:r>
            <a:r>
              <a:rPr lang="en-US" sz="3200" dirty="0">
                <a:latin typeface="Minion Pro" panose="02040503050201020203" pitchFamily="18" charset="0"/>
                <a:ea typeface="Calibri" panose="020F0502020204030204" pitchFamily="34" charset="0"/>
              </a:rPr>
              <a:t>help us explain what it means for us to be created in and conformed to the Image of God? </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Define “the </a:t>
            </a:r>
            <a:r>
              <a:rPr lang="en-US" sz="3200" i="1" dirty="0">
                <a:latin typeface="Minion Pro" panose="02040503050201020203" pitchFamily="18" charset="0"/>
                <a:ea typeface="Calibri" panose="020F0502020204030204" pitchFamily="34" charset="0"/>
              </a:rPr>
              <a:t>Imago Dei </a:t>
            </a:r>
            <a:r>
              <a:rPr lang="en-US" sz="3200" dirty="0">
                <a:latin typeface="Minion Pro" panose="02040503050201020203" pitchFamily="18" charset="0"/>
                <a:ea typeface="Calibri" panose="020F0502020204030204" pitchFamily="34" charset="0"/>
              </a:rPr>
              <a:t>Mission.” How is this related to the Kingdom of God? </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Define “the Kingdom of God.” </a:t>
            </a:r>
          </a:p>
        </p:txBody>
      </p:sp>
      <p:sp>
        <p:nvSpPr>
          <p:cNvPr id="17" name="TextBox 16">
            <a:extLst>
              <a:ext uri="{FF2B5EF4-FFF2-40B4-BE49-F238E27FC236}">
                <a16:creationId xmlns:a16="http://schemas.microsoft.com/office/drawing/2014/main" id="{750027E4-6752-34EF-29BB-CFB2860AE172}"/>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580639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5D58-B663-90D8-A043-6D3894FD064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516D4BC-0219-CC46-AE4D-F54FCCB4FB4F}"/>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34840657-E024-275D-D2FD-15E180FC69FA}"/>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61576776-FDC9-1460-815A-DB44600C8AC2}"/>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74FBC891-C6B0-7EF9-7FB4-0797761E9A23}"/>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BE394C77-5E2F-4949-FDEE-C52396DA2E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BAC1EDB-9D7F-9F46-031C-EEDF8CF84AB6}"/>
              </a:ext>
            </a:extLst>
          </p:cNvPr>
          <p:cNvSpPr/>
          <p:nvPr/>
        </p:nvSpPr>
        <p:spPr>
          <a:xfrm>
            <a:off x="600082" y="1231067"/>
            <a:ext cx="7793479" cy="483209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Discussion/Application Questions</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What realms of your world today need ordering, filling, or subduing (personal, mental, emotional, relational, spiritual, physical, etc.?)</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If your everyday attitudes and actions were to better reflect the virtues, values, principles, and priorities of God’s Kingdom, what would need to change?</a:t>
            </a:r>
          </a:p>
        </p:txBody>
      </p:sp>
      <p:sp>
        <p:nvSpPr>
          <p:cNvPr id="17" name="TextBox 16">
            <a:extLst>
              <a:ext uri="{FF2B5EF4-FFF2-40B4-BE49-F238E27FC236}">
                <a16:creationId xmlns:a16="http://schemas.microsoft.com/office/drawing/2014/main" id="{528CD325-8E2D-EF64-8D80-B43163C1BA21}"/>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42923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86C1-C6CE-E22E-6446-7E96E78F509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663C0C2-F946-3F75-9521-ED59FBAF726F}"/>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F9281ACD-DE56-F49B-69B1-14ADB3F9E5E8}"/>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F0E3AF23-933B-E417-DB8E-EC3E2F6864E5}"/>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A7D31F5F-5053-CC9B-8A89-48932E880855}"/>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307915AD-87F9-E61A-16F5-545E894902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2BEE40A-402D-8E69-7367-0D4A80223EEB}"/>
              </a:ext>
            </a:extLst>
          </p:cNvPr>
          <p:cNvSpPr/>
          <p:nvPr/>
        </p:nvSpPr>
        <p:spPr>
          <a:xfrm>
            <a:off x="600082" y="1231067"/>
            <a:ext cx="7793479" cy="532453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Discussion/Application Questions</a:t>
            </a:r>
            <a:endParaRPr lang="en-US" sz="4000" b="1" i="1" dirty="0">
              <a:latin typeface="Minion Pro" panose="02040503050201020203" pitchFamily="18" charset="0"/>
              <a:ea typeface="Calibri" panose="020F0502020204030204" pitchFamily="34" charset="0"/>
            </a:endParaRPr>
          </a:p>
          <a:p>
            <a:endParaRPr lang="en-US" sz="1200" b="1" i="1" dirty="0">
              <a:latin typeface="Minion Pro" panose="02040503050201020203" pitchFamily="18" charset="0"/>
              <a:ea typeface="Calibri" panose="020F0502020204030204" pitchFamily="34" charset="0"/>
            </a:endParaRP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Who in your life is helping you pursue Christ’s character or carry out God’s will? In what ways? How can you better partner with that person? </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Who in your life may be hindering you from pursuing Christ’s character and from carrying out God’s will? In what ways? What can you do to make that relationship more redemptive?</a:t>
            </a:r>
          </a:p>
        </p:txBody>
      </p:sp>
      <p:sp>
        <p:nvSpPr>
          <p:cNvPr id="17" name="TextBox 16">
            <a:extLst>
              <a:ext uri="{FF2B5EF4-FFF2-40B4-BE49-F238E27FC236}">
                <a16:creationId xmlns:a16="http://schemas.microsoft.com/office/drawing/2014/main" id="{1540655A-0075-42A2-3D7B-3B87B2EE1C61}"/>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79855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E4214-2F2F-4F57-C075-678BCCE08459}"/>
            </a:ext>
          </a:extLst>
        </p:cNvPr>
        <p:cNvGrpSpPr/>
        <p:nvPr/>
      </p:nvGrpSpPr>
      <p:grpSpPr>
        <a:xfrm>
          <a:off x="0" y="0"/>
          <a:ext cx="0" cy="0"/>
          <a:chOff x="0" y="0"/>
          <a:chExt cx="0" cy="0"/>
        </a:xfrm>
      </p:grpSpPr>
      <p:pic>
        <p:nvPicPr>
          <p:cNvPr id="11" name="Picture 2" descr="Imago Dei">
            <a:extLst>
              <a:ext uri="{FF2B5EF4-FFF2-40B4-BE49-F238E27FC236}">
                <a16:creationId xmlns:a16="http://schemas.microsoft.com/office/drawing/2014/main" id="{346CBF2D-D1C4-1EFF-E620-407F08A87E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1" r="1038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4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6BFC-721B-39EA-E6B2-DB5F808FE65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050C692-C8FA-4A20-1524-D0F7E4A7E756}"/>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4FB44767-DEBC-D07D-DFA8-E2CD70BC4549}"/>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E620F4EE-D2C3-2821-9D1A-DEE76645CBC9}"/>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FAB6AEBA-EBA4-6866-A9FA-ADB0F516C03C}"/>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5BD64F4B-DFD7-1AB1-A3F2-9796CF7A5A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76150AF-AD52-192D-1FC9-AAFD95BF404A}"/>
              </a:ext>
            </a:extLst>
          </p:cNvPr>
          <p:cNvSpPr/>
          <p:nvPr/>
        </p:nvSpPr>
        <p:spPr>
          <a:xfrm>
            <a:off x="600082" y="1231067"/>
            <a:ext cx="7793479" cy="2862322"/>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pPr indent="15875"/>
            <a:r>
              <a:rPr lang="en-US" sz="3200" baseline="30000" dirty="0">
                <a:solidFill>
                  <a:schemeClr val="accent2">
                    <a:lumMod val="50000"/>
                  </a:schemeClr>
                </a:solidFill>
                <a:latin typeface="Minion Pro" panose="02040503050201020203" pitchFamily="18" charset="0"/>
                <a:ea typeface="Calibri" panose="020F0502020204030204" pitchFamily="34" charset="0"/>
              </a:rPr>
              <a:t>9</a:t>
            </a:r>
            <a:r>
              <a:rPr lang="en-US" sz="3200" dirty="0">
                <a:solidFill>
                  <a:schemeClr val="accent2">
                    <a:lumMod val="50000"/>
                  </a:schemeClr>
                </a:solidFill>
                <a:latin typeface="Minion Pro" panose="02040503050201020203" pitchFamily="18" charset="0"/>
                <a:ea typeface="Calibri" panose="020F0502020204030204" pitchFamily="34" charset="0"/>
              </a:rPr>
              <a:t>With it [the tongue] we bless the Lord and Father, and with it we curse people, made in the likeness of God.</a:t>
            </a:r>
          </a:p>
          <a:p>
            <a:pPr indent="468313" algn="r"/>
            <a:r>
              <a:rPr lang="en-US" sz="3200" dirty="0">
                <a:solidFill>
                  <a:schemeClr val="accent2">
                    <a:lumMod val="50000"/>
                  </a:schemeClr>
                </a:solidFill>
                <a:latin typeface="Minion Pro" panose="02040503050201020203" pitchFamily="18" charset="0"/>
                <a:ea typeface="Calibri" panose="020F0502020204030204" pitchFamily="34" charset="0"/>
              </a:rPr>
              <a:t>(James 3:9)</a:t>
            </a:r>
          </a:p>
        </p:txBody>
      </p:sp>
      <p:sp>
        <p:nvSpPr>
          <p:cNvPr id="17" name="TextBox 16">
            <a:extLst>
              <a:ext uri="{FF2B5EF4-FFF2-40B4-BE49-F238E27FC236}">
                <a16:creationId xmlns:a16="http://schemas.microsoft.com/office/drawing/2014/main" id="{07E40A98-F0C4-523C-28EB-9F99B970E6D7}"/>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3081688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1" name="AutoShape 7">
            <a:extLst>
              <a:ext uri="{FF2B5EF4-FFF2-40B4-BE49-F238E27FC236}">
                <a16:creationId xmlns:a16="http://schemas.microsoft.com/office/drawing/2014/main" id="{5F132C7C-5560-0847-A645-B3AA3DF854E6}"/>
              </a:ext>
            </a:extLst>
          </p:cNvPr>
          <p:cNvSpPr>
            <a:spLocks noChangeArrowheads="1"/>
          </p:cNvSpPr>
          <p:nvPr/>
        </p:nvSpPr>
        <p:spPr bwMode="auto">
          <a:xfrm flipH="1">
            <a:off x="2460019" y="3026981"/>
            <a:ext cx="8293768" cy="3505200"/>
          </a:xfrm>
          <a:prstGeom prst="rtTriangle">
            <a:avLst/>
          </a:prstGeom>
          <a:solidFill>
            <a:srgbClr val="50240B"/>
          </a:solidFill>
          <a:ln w="9525">
            <a:solidFill>
              <a:schemeClr val="tx1"/>
            </a:solidFill>
            <a:miter lim="800000"/>
            <a:headEnd/>
            <a:tailEnd/>
          </a:ln>
          <a:effectLst>
            <a:softEdge rad="63500"/>
          </a:effectLst>
        </p:spPr>
        <p:txBody>
          <a:bodyPr wrap="none" anchor="ctr"/>
          <a:lstStyle/>
          <a:p>
            <a:pPr algn="r"/>
            <a:r>
              <a:rPr lang="en-US" altLang="en-US" sz="4800" dirty="0">
                <a:solidFill>
                  <a:schemeClr val="bg1"/>
                </a:solidFill>
                <a:latin typeface="Minion Pro" panose="02040503050201020203" pitchFamily="18" charset="0"/>
              </a:rPr>
              <a:t>Animal</a:t>
            </a:r>
          </a:p>
          <a:p>
            <a:pPr algn="r"/>
            <a:r>
              <a:rPr lang="en-US" altLang="en-US" sz="4800" dirty="0">
                <a:solidFill>
                  <a:schemeClr val="bg1"/>
                </a:solidFill>
                <a:latin typeface="Minion Pro" panose="02040503050201020203" pitchFamily="18" charset="0"/>
              </a:rPr>
              <a:t>(Earthly) Beings</a:t>
            </a:r>
          </a:p>
        </p:txBody>
      </p:sp>
      <p:sp>
        <p:nvSpPr>
          <p:cNvPr id="221192" name="AutoShape 8">
            <a:extLst>
              <a:ext uri="{FF2B5EF4-FFF2-40B4-BE49-F238E27FC236}">
                <a16:creationId xmlns:a16="http://schemas.microsoft.com/office/drawing/2014/main" id="{72FEEC4B-605D-5229-7A50-C0C14C64B159}"/>
              </a:ext>
            </a:extLst>
          </p:cNvPr>
          <p:cNvSpPr>
            <a:spLocks noChangeArrowheads="1"/>
          </p:cNvSpPr>
          <p:nvPr/>
        </p:nvSpPr>
        <p:spPr bwMode="auto">
          <a:xfrm rot="10800000" flipH="1">
            <a:off x="1563560" y="1065708"/>
            <a:ext cx="8241383" cy="3505200"/>
          </a:xfrm>
          <a:prstGeom prst="rtTriangle">
            <a:avLst/>
          </a:prstGeom>
          <a:solidFill>
            <a:schemeClr val="accent1">
              <a:lumMod val="40000"/>
              <a:lumOff val="60000"/>
            </a:schemeClr>
          </a:solidFill>
          <a:ln w="9525">
            <a:noFill/>
            <a:miter lim="800000"/>
            <a:headEnd/>
            <a:tailEnd/>
          </a:ln>
          <a:effectLst>
            <a:softEdge rad="63500"/>
          </a:effectLst>
        </p:spPr>
        <p:txBody>
          <a:bodyPr rot="10800000" wrap="none" lIns="0" anchor="ctr"/>
          <a:lstStyle/>
          <a:p>
            <a:r>
              <a:rPr lang="en-US" altLang="en-US" sz="4800" dirty="0">
                <a:latin typeface="Minion Pro" panose="02040503050201020203" pitchFamily="18" charset="0"/>
              </a:rPr>
              <a:t>Angelic (Heavenly)</a:t>
            </a:r>
          </a:p>
          <a:p>
            <a:r>
              <a:rPr lang="en-US" altLang="en-US" sz="4800" dirty="0">
                <a:latin typeface="Minion Pro" panose="02040503050201020203" pitchFamily="18" charset="0"/>
              </a:rPr>
              <a:t>Beings</a:t>
            </a:r>
          </a:p>
        </p:txBody>
      </p:sp>
      <p:sp>
        <p:nvSpPr>
          <p:cNvPr id="221193" name="Rectangle 9">
            <a:extLst>
              <a:ext uri="{FF2B5EF4-FFF2-40B4-BE49-F238E27FC236}">
                <a16:creationId xmlns:a16="http://schemas.microsoft.com/office/drawing/2014/main" id="{E8ADC214-0ABD-B724-9ADE-F6E07839F017}"/>
              </a:ext>
            </a:extLst>
          </p:cNvPr>
          <p:cNvSpPr>
            <a:spLocks noChangeArrowheads="1"/>
          </p:cNvSpPr>
          <p:nvPr/>
        </p:nvSpPr>
        <p:spPr bwMode="auto">
          <a:xfrm rot="20228790" flipH="1">
            <a:off x="1589667" y="2721852"/>
            <a:ext cx="9132193" cy="2157940"/>
          </a:xfrm>
          <a:prstGeom prst="rect">
            <a:avLst/>
          </a:prstGeom>
          <a:gradFill>
            <a:gsLst>
              <a:gs pos="67979">
                <a:schemeClr val="accent1">
                  <a:lumMod val="60000"/>
                  <a:lumOff val="40000"/>
                </a:schemeClr>
              </a:gs>
              <a:gs pos="37000">
                <a:srgbClr val="D5AA87"/>
              </a:gs>
              <a:gs pos="0">
                <a:srgbClr val="50240B"/>
              </a:gs>
              <a:gs pos="100000">
                <a:schemeClr val="accent1">
                  <a:lumMod val="20000"/>
                  <a:lumOff val="80000"/>
                </a:schemeClr>
              </a:gs>
            </a:gsLst>
            <a:lin ang="15000000" scaled="0"/>
          </a:gradFill>
          <a:ln w="9525">
            <a:noFill/>
            <a:miter lim="800000"/>
            <a:headEnd/>
            <a:tailEnd/>
          </a:ln>
          <a:effectLst>
            <a:softEdge rad="88900"/>
          </a:effectLst>
        </p:spPr>
        <p:txBody>
          <a:bodyPr wrap="none" anchor="ctr"/>
          <a:lstStyle/>
          <a:p>
            <a:pPr algn="ctr"/>
            <a:r>
              <a:rPr lang="en-US" altLang="en-US" sz="3600" dirty="0">
                <a:latin typeface="Minion Pro" panose="02040503050201020203" pitchFamily="18" charset="0"/>
              </a:rPr>
              <a:t>(non-angelic)</a:t>
            </a:r>
          </a:p>
          <a:p>
            <a:pPr algn="ctr"/>
            <a:r>
              <a:rPr lang="en-US" altLang="en-US" sz="4800" dirty="0">
                <a:latin typeface="Minion Pro" panose="02040503050201020203" pitchFamily="18" charset="0"/>
              </a:rPr>
              <a:t>Human Beings</a:t>
            </a:r>
          </a:p>
          <a:p>
            <a:pPr algn="ctr"/>
            <a:r>
              <a:rPr lang="en-US" altLang="en-US" sz="3600" dirty="0">
                <a:latin typeface="Minion Pro" panose="02040503050201020203" pitchFamily="18" charset="0"/>
              </a:rPr>
              <a:t>(non-animal)</a:t>
            </a:r>
          </a:p>
        </p:txBody>
      </p:sp>
      <p:sp>
        <p:nvSpPr>
          <p:cNvPr id="2" name="TextBox 1">
            <a:extLst>
              <a:ext uri="{FF2B5EF4-FFF2-40B4-BE49-F238E27FC236}">
                <a16:creationId xmlns:a16="http://schemas.microsoft.com/office/drawing/2014/main" id="{C3A3D046-226B-0B76-18E2-64AFCA70BD00}"/>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92"/>
                                        </p:tgtEl>
                                        <p:attrNameLst>
                                          <p:attrName>style.visibility</p:attrName>
                                        </p:attrNameLst>
                                      </p:cBhvr>
                                      <p:to>
                                        <p:strVal val="visible"/>
                                      </p:to>
                                    </p:set>
                                    <p:animEffect transition="in" filter="fade">
                                      <p:cBhvr>
                                        <p:cTn id="7" dur="500"/>
                                        <p:tgtEl>
                                          <p:spTgt spid="221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Effect transition="in" filter="fade">
                                      <p:cBhvr>
                                        <p:cTn id="12" dur="500"/>
                                        <p:tgtEl>
                                          <p:spTgt spid="221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1193"/>
                                        </p:tgtEl>
                                        <p:attrNameLst>
                                          <p:attrName>style.visibility</p:attrName>
                                        </p:attrNameLst>
                                      </p:cBhvr>
                                      <p:to>
                                        <p:strVal val="visible"/>
                                      </p:to>
                                    </p:set>
                                    <p:animEffect transition="in" filter="fade">
                                      <p:cBhvr>
                                        <p:cTn id="17"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animBg="1"/>
      <p:bldP spid="221192" grpId="0" animBg="1"/>
      <p:bldP spid="2211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A4DB0-DB26-2ED3-2DB2-B4EC1DDF6E0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C4C2041-79AA-1447-E9D7-35AD845C8F6A}"/>
              </a:ext>
            </a:extLst>
          </p:cNvPr>
          <p:cNvGrpSpPr/>
          <p:nvPr/>
        </p:nvGrpSpPr>
        <p:grpSpPr>
          <a:xfrm>
            <a:off x="10805045" y="5962650"/>
            <a:ext cx="1035886" cy="551231"/>
            <a:chOff x="3471863" y="1857374"/>
            <a:chExt cx="5450432" cy="2900367"/>
          </a:xfrm>
        </p:grpSpPr>
        <p:pic>
          <p:nvPicPr>
            <p:cNvPr id="8" name="Picture 7">
              <a:extLst>
                <a:ext uri="{FF2B5EF4-FFF2-40B4-BE49-F238E27FC236}">
                  <a16:creationId xmlns:a16="http://schemas.microsoft.com/office/drawing/2014/main" id="{59DE8071-DA18-11FB-BC7D-64F20104BB4C}"/>
                </a:ext>
              </a:extLst>
            </p:cNvPr>
            <p:cNvPicPr>
              <a:picLocks noChangeAspect="1"/>
            </p:cNvPicPr>
            <p:nvPr/>
          </p:nvPicPr>
          <p:blipFill rotWithShape="1">
            <a:blip r:embed="rId3"/>
            <a:srcRect l="30174" t="16912" r="31071" b="30147"/>
            <a:stretch/>
          </p:blipFill>
          <p:spPr>
            <a:xfrm>
              <a:off x="4857751" y="3071812"/>
              <a:ext cx="2528887" cy="457201"/>
            </a:xfrm>
            <a:prstGeom prst="rect">
              <a:avLst/>
            </a:prstGeom>
          </p:spPr>
        </p:pic>
        <p:pic>
          <p:nvPicPr>
            <p:cNvPr id="10" name="Picture 9">
              <a:extLst>
                <a:ext uri="{FF2B5EF4-FFF2-40B4-BE49-F238E27FC236}">
                  <a16:creationId xmlns:a16="http://schemas.microsoft.com/office/drawing/2014/main" id="{797AEB65-3CFD-3018-80EB-104332DBF17E}"/>
                </a:ext>
              </a:extLst>
            </p:cNvPr>
            <p:cNvPicPr>
              <a:picLocks noChangeAspect="1"/>
            </p:cNvPicPr>
            <p:nvPr/>
          </p:nvPicPr>
          <p:blipFill rotWithShape="1">
            <a:blip r:embed="rId4"/>
            <a:srcRect l="14218" t="23021" r="13814" b="36070"/>
            <a:stretch/>
          </p:blipFill>
          <p:spPr>
            <a:xfrm>
              <a:off x="3862907" y="3014666"/>
              <a:ext cx="4538143" cy="1743075"/>
            </a:xfrm>
            <a:prstGeom prst="rect">
              <a:avLst/>
            </a:prstGeom>
          </p:spPr>
        </p:pic>
        <p:pic>
          <p:nvPicPr>
            <p:cNvPr id="11" name="Picture 10">
              <a:extLst>
                <a:ext uri="{FF2B5EF4-FFF2-40B4-BE49-F238E27FC236}">
                  <a16:creationId xmlns:a16="http://schemas.microsoft.com/office/drawing/2014/main" id="{A904135C-E21C-2B55-5CD7-64A171119113}"/>
                </a:ext>
              </a:extLst>
            </p:cNvPr>
            <p:cNvPicPr>
              <a:picLocks noChangeAspect="1"/>
            </p:cNvPicPr>
            <p:nvPr/>
          </p:nvPicPr>
          <p:blipFill>
            <a:blip r:embed="rId5"/>
            <a:stretch>
              <a:fillRect/>
            </a:stretch>
          </p:blipFill>
          <p:spPr>
            <a:xfrm>
              <a:off x="3471863" y="1857374"/>
              <a:ext cx="5450432" cy="1943100"/>
            </a:xfrm>
            <a:prstGeom prst="rect">
              <a:avLst/>
            </a:prstGeom>
          </p:spPr>
        </p:pic>
      </p:grpSp>
      <p:pic>
        <p:nvPicPr>
          <p:cNvPr id="5" name="Picture 2" descr="Imago Dei">
            <a:extLst>
              <a:ext uri="{FF2B5EF4-FFF2-40B4-BE49-F238E27FC236}">
                <a16:creationId xmlns:a16="http://schemas.microsoft.com/office/drawing/2014/main" id="{4D5A99DF-F379-B558-A5D8-6A9C502C72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99" r="32549"/>
          <a:stretch/>
        </p:blipFill>
        <p:spPr bwMode="auto">
          <a:xfrm>
            <a:off x="8492627" y="1231067"/>
            <a:ext cx="3256157" cy="4016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AFFB718-57EE-2FAC-B0A2-448A055DC427}"/>
              </a:ext>
            </a:extLst>
          </p:cNvPr>
          <p:cNvSpPr/>
          <p:nvPr/>
        </p:nvSpPr>
        <p:spPr>
          <a:xfrm>
            <a:off x="600082" y="1231067"/>
            <a:ext cx="7793479" cy="5324535"/>
          </a:xfrm>
          <a:prstGeom prst="rect">
            <a:avLst/>
          </a:prstGeom>
        </p:spPr>
        <p:txBody>
          <a:bodyPr wrap="square">
            <a:spAutoFit/>
          </a:bodyPr>
          <a:lstStyle/>
          <a:p>
            <a:r>
              <a:rPr lang="en-US" sz="4000" b="1" dirty="0">
                <a:latin typeface="Minion Pro" panose="02040503050201020203" pitchFamily="18" charset="0"/>
                <a:ea typeface="Calibri" panose="020F0502020204030204" pitchFamily="34" charset="0"/>
              </a:rPr>
              <a:t>What is the </a:t>
            </a:r>
            <a:r>
              <a:rPr lang="en-US" sz="4000" b="1" i="1" dirty="0">
                <a:latin typeface="Minion Pro" panose="02040503050201020203" pitchFamily="18" charset="0"/>
                <a:ea typeface="Calibri" panose="020F0502020204030204" pitchFamily="34" charset="0"/>
              </a:rPr>
              <a:t>Imago Dei?</a:t>
            </a:r>
          </a:p>
          <a:p>
            <a:endParaRPr lang="en-US" sz="1200" b="1" i="1" dirty="0">
              <a:latin typeface="Minion Pro" panose="02040503050201020203" pitchFamily="18" charset="0"/>
              <a:ea typeface="Calibri" panose="020F0502020204030204" pitchFamily="34" charset="0"/>
            </a:endParaRPr>
          </a:p>
          <a:p>
            <a:r>
              <a:rPr lang="en-US" sz="3200" b="1" dirty="0">
                <a:latin typeface="Minion Pro" panose="02040503050201020203" pitchFamily="18" charset="0"/>
                <a:ea typeface="Calibri" panose="020F0502020204030204" pitchFamily="34" charset="0"/>
              </a:rPr>
              <a:t>A Biblical-Theological Understanding of the Image of God Must:</a:t>
            </a:r>
          </a:p>
          <a:p>
            <a:pPr marL="292100" indent="-292100">
              <a:buFont typeface="Arial" panose="020B0604020202020204" pitchFamily="34" charset="0"/>
              <a:buChar char="•"/>
            </a:pPr>
            <a:r>
              <a:rPr lang="en-US" sz="3200" dirty="0">
                <a:latin typeface="Minion Pro" panose="02040503050201020203" pitchFamily="18" charset="0"/>
                <a:ea typeface="Calibri" panose="020F0502020204030204" pitchFamily="34" charset="0"/>
              </a:rPr>
              <a:t>Include the full person—body, soul, spirit, mind, emotion, will.</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Apply to individuals and communities, male and female in every generation, in unity and diversity.</a:t>
            </a:r>
          </a:p>
          <a:p>
            <a:pPr marL="290513" indent="-290513">
              <a:buFont typeface="Arial" panose="020B0604020202020204" pitchFamily="34" charset="0"/>
              <a:buChar char="•"/>
            </a:pPr>
            <a:r>
              <a:rPr lang="en-US" sz="3200" dirty="0">
                <a:latin typeface="Minion Pro" panose="02040503050201020203" pitchFamily="18" charset="0"/>
                <a:ea typeface="Calibri" panose="020F0502020204030204" pitchFamily="34" charset="0"/>
              </a:rPr>
              <a:t>Exhibit aspects retained after the Fall—though damaged and distorted.</a:t>
            </a:r>
            <a:endParaRPr lang="en-US" sz="3200" b="1" dirty="0">
              <a:latin typeface="Minion Pro" panose="02040503050201020203" pitchFamily="18" charset="0"/>
              <a:ea typeface="Calibri" panose="020F0502020204030204" pitchFamily="34" charset="0"/>
            </a:endParaRPr>
          </a:p>
        </p:txBody>
      </p:sp>
      <p:sp>
        <p:nvSpPr>
          <p:cNvPr id="17" name="TextBox 16">
            <a:extLst>
              <a:ext uri="{FF2B5EF4-FFF2-40B4-BE49-F238E27FC236}">
                <a16:creationId xmlns:a16="http://schemas.microsoft.com/office/drawing/2014/main" id="{AF19E225-6F1B-9D71-92C0-4EDC70D6BA15}"/>
              </a:ext>
            </a:extLst>
          </p:cNvPr>
          <p:cNvSpPr txBox="1"/>
          <p:nvPr/>
        </p:nvSpPr>
        <p:spPr>
          <a:xfrm>
            <a:off x="2616087" y="279692"/>
            <a:ext cx="9125778" cy="769441"/>
          </a:xfrm>
          <a:prstGeom prst="rect">
            <a:avLst/>
          </a:prstGeom>
          <a:noFill/>
        </p:spPr>
        <p:txBody>
          <a:bodyPr wrap="square">
            <a:spAutoFit/>
          </a:bodyPr>
          <a:lstStyle/>
          <a:p>
            <a:pPr algn="r"/>
            <a:r>
              <a:rPr lang="en-US" sz="4400" b="1" cap="small" dirty="0">
                <a:latin typeface="Minion Pro" panose="02040503050201020203" pitchFamily="18" charset="0"/>
                <a:ea typeface="Calibri" panose="020F0502020204030204" pitchFamily="34" charset="0"/>
              </a:rPr>
              <a:t>“In the Image of God…” </a:t>
            </a:r>
          </a:p>
        </p:txBody>
      </p:sp>
    </p:spTree>
    <p:extLst>
      <p:ext uri="{BB962C8B-B14F-4D97-AF65-F5344CB8AC3E}">
        <p14:creationId xmlns:p14="http://schemas.microsoft.com/office/powerpoint/2010/main" val="618639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5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5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5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5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10055</TotalTime>
  <Words>1951</Words>
  <Application>Microsoft Macintosh PowerPoint</Application>
  <PresentationFormat>Widescreen</PresentationFormat>
  <Paragraphs>282</Paragraphs>
  <Slides>67</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Abadi</vt:lpstr>
      <vt:lpstr>Arial</vt:lpstr>
      <vt:lpstr>Calibri</vt:lpstr>
      <vt:lpstr>Minion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Torrey</dc:creator>
  <cp:lastModifiedBy>Michael Svigel</cp:lastModifiedBy>
  <cp:revision>162</cp:revision>
  <cp:lastPrinted>2018-04-30T01:40:40Z</cp:lastPrinted>
  <dcterms:created xsi:type="dcterms:W3CDTF">2017-05-15T04:29:46Z</dcterms:created>
  <dcterms:modified xsi:type="dcterms:W3CDTF">2024-10-04T21:01:00Z</dcterms:modified>
</cp:coreProperties>
</file>